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80" r:id="rId4"/>
    <p:sldId id="281" r:id="rId5"/>
    <p:sldId id="282" r:id="rId6"/>
    <p:sldId id="283" r:id="rId7"/>
    <p:sldId id="284" r:id="rId8"/>
    <p:sldId id="285" r:id="rId9"/>
    <p:sldId id="286" r:id="rId10"/>
    <p:sldId id="287" r:id="rId11"/>
    <p:sldId id="288" r:id="rId12"/>
    <p:sldId id="289" r:id="rId13"/>
    <p:sldId id="290" r:id="rId14"/>
    <p:sldId id="291" r:id="rId15"/>
    <p:sldId id="292" r:id="rId16"/>
    <p:sldId id="293" r:id="rId17"/>
    <p:sldId id="294" r:id="rId18"/>
    <p:sldId id="297" r:id="rId19"/>
    <p:sldId id="295" r:id="rId20"/>
    <p:sldId id="296" r:id="rId21"/>
    <p:sldId id="279" r:id="rId22"/>
  </p:sldIdLst>
  <p:sldSz cx="9144000" cy="6858000" type="screen4x3"/>
  <p:notesSz cx="6858000" cy="9144000"/>
  <p:defaultTextStyle>
    <a:defPPr>
      <a:defRPr lang="en-US"/>
    </a:defPPr>
    <a:lvl1pPr algn="ctr" rtl="0" fontAlgn="base">
      <a:spcBef>
        <a:spcPct val="0"/>
      </a:spcBef>
      <a:spcAft>
        <a:spcPct val="0"/>
      </a:spcAft>
      <a:defRPr sz="2400" kern="1200">
        <a:solidFill>
          <a:schemeClr val="tx1"/>
        </a:solidFill>
        <a:latin typeface="Arial" charset="0"/>
        <a:ea typeface="+mn-ea"/>
        <a:cs typeface="+mn-cs"/>
      </a:defRPr>
    </a:lvl1pPr>
    <a:lvl2pPr marL="457200" algn="ctr" rtl="0" fontAlgn="base">
      <a:spcBef>
        <a:spcPct val="0"/>
      </a:spcBef>
      <a:spcAft>
        <a:spcPct val="0"/>
      </a:spcAft>
      <a:defRPr sz="2400" kern="1200">
        <a:solidFill>
          <a:schemeClr val="tx1"/>
        </a:solidFill>
        <a:latin typeface="Arial" charset="0"/>
        <a:ea typeface="+mn-ea"/>
        <a:cs typeface="+mn-cs"/>
      </a:defRPr>
    </a:lvl2pPr>
    <a:lvl3pPr marL="914400" algn="ctr" rtl="0" fontAlgn="base">
      <a:spcBef>
        <a:spcPct val="0"/>
      </a:spcBef>
      <a:spcAft>
        <a:spcPct val="0"/>
      </a:spcAft>
      <a:defRPr sz="2400" kern="1200">
        <a:solidFill>
          <a:schemeClr val="tx1"/>
        </a:solidFill>
        <a:latin typeface="Arial" charset="0"/>
        <a:ea typeface="+mn-ea"/>
        <a:cs typeface="+mn-cs"/>
      </a:defRPr>
    </a:lvl3pPr>
    <a:lvl4pPr marL="1371600" algn="ctr" rtl="0" fontAlgn="base">
      <a:spcBef>
        <a:spcPct val="0"/>
      </a:spcBef>
      <a:spcAft>
        <a:spcPct val="0"/>
      </a:spcAft>
      <a:defRPr sz="2400" kern="1200">
        <a:solidFill>
          <a:schemeClr val="tx1"/>
        </a:solidFill>
        <a:latin typeface="Arial" charset="0"/>
        <a:ea typeface="+mn-ea"/>
        <a:cs typeface="+mn-cs"/>
      </a:defRPr>
    </a:lvl4pPr>
    <a:lvl5pPr marL="1828800" algn="ctr"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84CC"/>
    <a:srgbClr val="03136A"/>
    <a:srgbClr val="35759D"/>
    <a:srgbClr val="35B19D"/>
    <a:srgbClr val="000000"/>
    <a:srgbClr val="FFFF00"/>
    <a:srgbClr val="B3D3EA"/>
    <a:srgbClr val="78AD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1" autoAdjust="0"/>
    <p:restoredTop sz="95596" autoAdjust="0"/>
  </p:normalViewPr>
  <p:slideViewPr>
    <p:cSldViewPr>
      <p:cViewPr>
        <p:scale>
          <a:sx n="100" d="100"/>
          <a:sy n="100" d="100"/>
        </p:scale>
        <p:origin x="600" y="149"/>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25.png>
</file>

<file path=ppt/media/image26.jpe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2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200"/>
            </a:lvl1pPr>
          </a:lstStyle>
          <a:p>
            <a:endParaRPr lang="en-US"/>
          </a:p>
        </p:txBody>
      </p:sp>
      <p:sp>
        <p:nvSpPr>
          <p:cNvPr id="8192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8192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8192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192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defRPr sz="1200"/>
            </a:lvl1pPr>
          </a:lstStyle>
          <a:p>
            <a:endParaRPr lang="en-US"/>
          </a:p>
        </p:txBody>
      </p:sp>
      <p:sp>
        <p:nvSpPr>
          <p:cNvPr id="8192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D194D4FB-EB87-4146-B1C3-F40E15D3C3E3}" type="slidenum">
              <a:rPr lang="en-US"/>
              <a:pPr/>
              <a:t>‹#›</a:t>
            </a:fld>
            <a:endParaRPr lang="en-US"/>
          </a:p>
        </p:txBody>
      </p:sp>
    </p:spTree>
    <p:extLst>
      <p:ext uri="{BB962C8B-B14F-4D97-AF65-F5344CB8AC3E}">
        <p14:creationId xmlns:p14="http://schemas.microsoft.com/office/powerpoint/2010/main" val="1081324642"/>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EA7C135-645F-4228-96F3-A9CDB5224A7E}" type="slidenum">
              <a:rPr lang="en-US"/>
              <a:pPr/>
              <a:t>1</a:t>
            </a:fld>
            <a:endParaRPr lang="en-US"/>
          </a:p>
        </p:txBody>
      </p:sp>
      <p:sp>
        <p:nvSpPr>
          <p:cNvPr id="107522" name="Rectangle 2"/>
          <p:cNvSpPr>
            <a:spLocks noGrp="1" noRot="1" noChangeAspect="1" noChangeArrowheads="1" noTextEdit="1"/>
          </p:cNvSpPr>
          <p:nvPr>
            <p:ph type="sldImg"/>
          </p:nvPr>
        </p:nvSpPr>
        <p:spPr>
          <a:ln/>
        </p:spPr>
      </p:sp>
      <p:sp>
        <p:nvSpPr>
          <p:cNvPr id="107523" name="Rectangle 3"/>
          <p:cNvSpPr>
            <a:spLocks noGrp="1" noChangeArrowheads="1"/>
          </p:cNvSpPr>
          <p:nvPr>
            <p:ph type="body" idx="1"/>
          </p:nvPr>
        </p:nvSpPr>
        <p:spPr/>
        <p:txBody>
          <a:bodyPr/>
          <a:lstStyle/>
          <a:p>
            <a:endParaRPr lang="ru-RU"/>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10</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11</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12</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13</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14</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15</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16</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17</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18</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extLst>
      <p:ext uri="{BB962C8B-B14F-4D97-AF65-F5344CB8AC3E}">
        <p14:creationId xmlns:p14="http://schemas.microsoft.com/office/powerpoint/2010/main" val="15657307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19</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2</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20</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C4A0E41-7E70-44F0-8E74-E2D6C1B14F34}" type="slidenum">
              <a:rPr lang="en-US"/>
              <a:pPr/>
              <a:t>21</a:t>
            </a:fld>
            <a:endParaRPr lang="en-US"/>
          </a:p>
        </p:txBody>
      </p:sp>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p:txBody>
          <a:bodyPr/>
          <a:lstStyle/>
          <a:p>
            <a:endParaRPr lang="ru-RU"/>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3</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4</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5</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6</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7</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8</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86A2378-EDE7-412C-BD73-9130FDB9B02C}" type="slidenum">
              <a:rPr lang="en-US"/>
              <a:pPr/>
              <a:t>9</a:t>
            </a:fld>
            <a:endParaRPr lang="en-US"/>
          </a:p>
        </p:txBody>
      </p:sp>
      <p:sp>
        <p:nvSpPr>
          <p:cNvPr id="112642" name="Rectangle 2"/>
          <p:cNvSpPr>
            <a:spLocks noGrp="1" noRot="1" noChangeAspect="1" noChangeArrowheads="1" noTextEdit="1"/>
          </p:cNvSpPr>
          <p:nvPr>
            <p:ph type="sldImg"/>
          </p:nvPr>
        </p:nvSpPr>
        <p:spPr>
          <a:ln/>
        </p:spPr>
      </p:sp>
      <p:sp>
        <p:nvSpPr>
          <p:cNvPr id="112643" name="Rectangle 3"/>
          <p:cNvSpPr>
            <a:spLocks noGrp="1" noChangeArrowheads="1"/>
          </p:cNvSpPr>
          <p:nvPr>
            <p:ph type="body" idx="1"/>
          </p:nvPr>
        </p:nvSpPr>
        <p:spPr/>
        <p:txBody>
          <a:bodyPr/>
          <a:lstStyle/>
          <a:p>
            <a:endParaRPr lang="ru-RU"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542925" y="2914650"/>
            <a:ext cx="8153400" cy="704850"/>
          </a:xfrm>
          <a:extLst>
            <a:ext uri="{AF507438-7753-43E0-B8FC-AC1667EBCBE1}">
              <a14:hiddenEffects xmlns:a14="http://schemas.microsoft.com/office/drawing/2010/main">
                <a:effectLst>
                  <a:outerShdw dist="17961" dir="2700000" algn="ctr" rotWithShape="0">
                    <a:schemeClr val="bg1"/>
                  </a:outerShdw>
                </a:effectLst>
              </a14:hiddenEffects>
            </a:ext>
          </a:extLst>
        </p:spPr>
        <p:txBody>
          <a:bodyPr/>
          <a:lstStyle>
            <a:lvl1pPr algn="ctr">
              <a:defRPr sz="3600"/>
            </a:lvl1pPr>
          </a:lstStyle>
          <a:p>
            <a:pPr lvl="0"/>
            <a:r>
              <a:rPr lang="en-US" noProof="0"/>
              <a:t>Click to edit Master title style</a:t>
            </a:r>
          </a:p>
        </p:txBody>
      </p:sp>
      <p:sp>
        <p:nvSpPr>
          <p:cNvPr id="3075" name="Rectangle 3"/>
          <p:cNvSpPr>
            <a:spLocks noGrp="1" noChangeArrowheads="1"/>
          </p:cNvSpPr>
          <p:nvPr>
            <p:ph type="subTitle" idx="1"/>
          </p:nvPr>
        </p:nvSpPr>
        <p:spPr>
          <a:xfrm>
            <a:off x="542925" y="3638550"/>
            <a:ext cx="8153400" cy="685800"/>
          </a:xfrm>
          <a:extLst>
            <a:ext uri="{AF507438-7753-43E0-B8FC-AC1667EBCBE1}">
              <a14:hiddenEffects xmlns:a14="http://schemas.microsoft.com/office/drawing/2010/main">
                <a:effectLst>
                  <a:outerShdw dist="17961" dir="2700000" algn="ctr" rotWithShape="0">
                    <a:schemeClr val="bg1"/>
                  </a:outerShdw>
                </a:effectLst>
              </a14:hiddenEffects>
            </a:ext>
          </a:extLst>
        </p:spPr>
        <p:txBody>
          <a:bodyPr/>
          <a:lstStyle>
            <a:lvl1pPr marL="0" indent="0" algn="ctr">
              <a:buFontTx/>
              <a:buNone/>
              <a:defRPr sz="2400"/>
            </a:lvl1pPr>
          </a:lstStyle>
          <a:p>
            <a:pPr lvl="0"/>
            <a:r>
              <a:rPr lang="en-US" noProof="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5311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00825" y="808038"/>
            <a:ext cx="2171700" cy="54403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725" y="808038"/>
            <a:ext cx="6362700" cy="54403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303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83082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2161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2057400"/>
            <a:ext cx="35814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00600" y="2057400"/>
            <a:ext cx="35814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8654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02308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7504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5264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5046785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964875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85725" y="808038"/>
            <a:ext cx="8686800" cy="715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1066800" y="2057400"/>
            <a:ext cx="7315200"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fontAlgn="base" hangingPunct="1">
        <a:spcBef>
          <a:spcPct val="0"/>
        </a:spcBef>
        <a:spcAft>
          <a:spcPct val="0"/>
        </a:spcAft>
        <a:defRPr sz="4400">
          <a:solidFill>
            <a:schemeClr val="bg1"/>
          </a:solidFill>
          <a:latin typeface="+mj-lt"/>
          <a:ea typeface="+mj-ea"/>
          <a:cs typeface="+mj-cs"/>
        </a:defRPr>
      </a:lvl1pPr>
      <a:lvl2pPr algn="l" rtl="0" eaLnBrk="1" fontAlgn="base" hangingPunct="1">
        <a:spcBef>
          <a:spcPct val="0"/>
        </a:spcBef>
        <a:spcAft>
          <a:spcPct val="0"/>
        </a:spcAft>
        <a:defRPr sz="4400">
          <a:solidFill>
            <a:schemeClr val="bg1"/>
          </a:solidFill>
          <a:latin typeface="Microsoft Sans Serif" pitchFamily="34" charset="0"/>
        </a:defRPr>
      </a:lvl2pPr>
      <a:lvl3pPr algn="l" rtl="0" eaLnBrk="1" fontAlgn="base" hangingPunct="1">
        <a:spcBef>
          <a:spcPct val="0"/>
        </a:spcBef>
        <a:spcAft>
          <a:spcPct val="0"/>
        </a:spcAft>
        <a:defRPr sz="4400">
          <a:solidFill>
            <a:schemeClr val="bg1"/>
          </a:solidFill>
          <a:latin typeface="Microsoft Sans Serif" pitchFamily="34" charset="0"/>
        </a:defRPr>
      </a:lvl3pPr>
      <a:lvl4pPr algn="l" rtl="0" eaLnBrk="1" fontAlgn="base" hangingPunct="1">
        <a:spcBef>
          <a:spcPct val="0"/>
        </a:spcBef>
        <a:spcAft>
          <a:spcPct val="0"/>
        </a:spcAft>
        <a:defRPr sz="4400">
          <a:solidFill>
            <a:schemeClr val="bg1"/>
          </a:solidFill>
          <a:latin typeface="Microsoft Sans Serif" pitchFamily="34" charset="0"/>
        </a:defRPr>
      </a:lvl4pPr>
      <a:lvl5pPr algn="l" rtl="0" eaLnBrk="1" fontAlgn="base" hangingPunct="1">
        <a:spcBef>
          <a:spcPct val="0"/>
        </a:spcBef>
        <a:spcAft>
          <a:spcPct val="0"/>
        </a:spcAft>
        <a:defRPr sz="4400">
          <a:solidFill>
            <a:schemeClr val="bg1"/>
          </a:solidFill>
          <a:latin typeface="Microsoft Sans Serif" pitchFamily="34" charset="0"/>
        </a:defRPr>
      </a:lvl5pPr>
      <a:lvl6pPr marL="457200" algn="l" rtl="0" eaLnBrk="1" fontAlgn="base" hangingPunct="1">
        <a:spcBef>
          <a:spcPct val="0"/>
        </a:spcBef>
        <a:spcAft>
          <a:spcPct val="0"/>
        </a:spcAft>
        <a:defRPr sz="4400">
          <a:solidFill>
            <a:schemeClr val="bg1"/>
          </a:solidFill>
          <a:latin typeface="Microsoft Sans Serif" pitchFamily="34" charset="0"/>
        </a:defRPr>
      </a:lvl6pPr>
      <a:lvl7pPr marL="914400" algn="l" rtl="0" eaLnBrk="1" fontAlgn="base" hangingPunct="1">
        <a:spcBef>
          <a:spcPct val="0"/>
        </a:spcBef>
        <a:spcAft>
          <a:spcPct val="0"/>
        </a:spcAft>
        <a:defRPr sz="4400">
          <a:solidFill>
            <a:schemeClr val="bg1"/>
          </a:solidFill>
          <a:latin typeface="Microsoft Sans Serif" pitchFamily="34" charset="0"/>
        </a:defRPr>
      </a:lvl7pPr>
      <a:lvl8pPr marL="1371600" algn="l" rtl="0" eaLnBrk="1" fontAlgn="base" hangingPunct="1">
        <a:spcBef>
          <a:spcPct val="0"/>
        </a:spcBef>
        <a:spcAft>
          <a:spcPct val="0"/>
        </a:spcAft>
        <a:defRPr sz="4400">
          <a:solidFill>
            <a:schemeClr val="bg1"/>
          </a:solidFill>
          <a:latin typeface="Microsoft Sans Serif" pitchFamily="34" charset="0"/>
        </a:defRPr>
      </a:lvl8pPr>
      <a:lvl9pPr marL="1828800" algn="l" rtl="0" eaLnBrk="1" fontAlgn="base" hangingPunct="1">
        <a:spcBef>
          <a:spcPct val="0"/>
        </a:spcBef>
        <a:spcAft>
          <a:spcPct val="0"/>
        </a:spcAft>
        <a:defRPr sz="4400">
          <a:solidFill>
            <a:schemeClr val="bg1"/>
          </a:solidFill>
          <a:latin typeface="Microsoft Sans Serif" pitchFamily="34" charset="0"/>
        </a:defRPr>
      </a:lvl9pPr>
    </p:titleStyle>
    <p:bodyStyle>
      <a:lvl1pPr marL="342900" indent="-342900" algn="l" rtl="0" eaLnBrk="1" fontAlgn="base" hangingPunct="1">
        <a:spcBef>
          <a:spcPct val="20000"/>
        </a:spcBef>
        <a:spcAft>
          <a:spcPct val="0"/>
        </a:spcAft>
        <a:buChar char="•"/>
        <a:defRPr sz="3200">
          <a:solidFill>
            <a:schemeClr val="bg1"/>
          </a:solidFill>
          <a:latin typeface="+mn-lt"/>
          <a:ea typeface="+mn-ea"/>
          <a:cs typeface="+mn-cs"/>
        </a:defRPr>
      </a:lvl1pPr>
      <a:lvl2pPr marL="742950" indent="-285750" algn="l" rtl="0" eaLnBrk="1" fontAlgn="base" hangingPunct="1">
        <a:spcBef>
          <a:spcPct val="20000"/>
        </a:spcBef>
        <a:spcAft>
          <a:spcPct val="0"/>
        </a:spcAft>
        <a:buChar char="–"/>
        <a:defRPr sz="2800">
          <a:solidFill>
            <a:schemeClr val="bg1"/>
          </a:solidFill>
          <a:latin typeface="+mn-lt"/>
        </a:defRPr>
      </a:lvl2pPr>
      <a:lvl3pPr marL="1143000" indent="-228600" algn="l" rtl="0" eaLnBrk="1" fontAlgn="base" hangingPunct="1">
        <a:spcBef>
          <a:spcPct val="20000"/>
        </a:spcBef>
        <a:spcAft>
          <a:spcPct val="0"/>
        </a:spcAft>
        <a:buChar char="•"/>
        <a:defRPr sz="2400">
          <a:solidFill>
            <a:schemeClr val="bg1"/>
          </a:solidFill>
          <a:latin typeface="+mn-lt"/>
        </a:defRPr>
      </a:lvl3pPr>
      <a:lvl4pPr marL="1600200" indent="-228600" algn="l" rtl="0" eaLnBrk="1" fontAlgn="base" hangingPunct="1">
        <a:spcBef>
          <a:spcPct val="20000"/>
        </a:spcBef>
        <a:spcAft>
          <a:spcPct val="0"/>
        </a:spcAft>
        <a:buChar char="–"/>
        <a:defRPr sz="2000">
          <a:solidFill>
            <a:schemeClr val="bg1"/>
          </a:solidFill>
          <a:latin typeface="+mn-lt"/>
        </a:defRPr>
      </a:lvl4pPr>
      <a:lvl5pPr marL="2057400" indent="-228600" algn="l" rtl="0" eaLnBrk="1" fontAlgn="base" hangingPunct="1">
        <a:spcBef>
          <a:spcPct val="20000"/>
        </a:spcBef>
        <a:spcAft>
          <a:spcPct val="0"/>
        </a:spcAft>
        <a:buChar char="»"/>
        <a:defRPr sz="2000">
          <a:solidFill>
            <a:schemeClr val="bg1"/>
          </a:solidFill>
          <a:latin typeface="+mn-lt"/>
        </a:defRPr>
      </a:lvl5pPr>
      <a:lvl6pPr marL="2514600" indent="-228600" algn="l" rtl="0" eaLnBrk="1" fontAlgn="base" hangingPunct="1">
        <a:spcBef>
          <a:spcPct val="20000"/>
        </a:spcBef>
        <a:spcAft>
          <a:spcPct val="0"/>
        </a:spcAft>
        <a:buChar char="»"/>
        <a:defRPr sz="2000">
          <a:solidFill>
            <a:schemeClr val="bg1"/>
          </a:solidFill>
          <a:latin typeface="+mn-lt"/>
        </a:defRPr>
      </a:lvl6pPr>
      <a:lvl7pPr marL="2971800" indent="-228600" algn="l" rtl="0" eaLnBrk="1" fontAlgn="base" hangingPunct="1">
        <a:spcBef>
          <a:spcPct val="20000"/>
        </a:spcBef>
        <a:spcAft>
          <a:spcPct val="0"/>
        </a:spcAft>
        <a:buChar char="»"/>
        <a:defRPr sz="2000">
          <a:solidFill>
            <a:schemeClr val="bg1"/>
          </a:solidFill>
          <a:latin typeface="+mn-lt"/>
        </a:defRPr>
      </a:lvl7pPr>
      <a:lvl8pPr marL="3429000" indent="-228600" algn="l" rtl="0" eaLnBrk="1" fontAlgn="base" hangingPunct="1">
        <a:spcBef>
          <a:spcPct val="20000"/>
        </a:spcBef>
        <a:spcAft>
          <a:spcPct val="0"/>
        </a:spcAft>
        <a:buChar char="»"/>
        <a:defRPr sz="2000">
          <a:solidFill>
            <a:schemeClr val="bg1"/>
          </a:solidFill>
          <a:latin typeface="+mn-lt"/>
        </a:defRPr>
      </a:lvl8pPr>
      <a:lvl9pPr marL="3886200"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tzutalin/labelImg"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developer.nvidia.com/embedded/jetson-agx-xavier-developer-kit" TargetMode="External"/><Relationship Id="rId5" Type="http://schemas.openxmlformats.org/officeDocument/2006/relationships/hyperlink" Target="https://www.pyimagesearch.com/2019/04/01/pan-tilt-face-tracking-with-a-raspberry-pi-and-opencv/" TargetMode="External"/><Relationship Id="rId4" Type="http://schemas.openxmlformats.org/officeDocument/2006/relationships/hyperlink" Target="https://github.com/AlexeyAB/darknet"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4"/>
          <p:cNvSpPr>
            <a:spLocks noGrp="1" noChangeArrowheads="1"/>
          </p:cNvSpPr>
          <p:nvPr>
            <p:ph type="subTitle" idx="1"/>
          </p:nvPr>
        </p:nvSpPr>
        <p:spPr>
          <a:xfrm>
            <a:off x="457200" y="2286000"/>
            <a:ext cx="8153400" cy="2514600"/>
          </a:xfrm>
          <a:extLst>
            <a:ext uri="{AF507438-7753-43E0-B8FC-AC1667EBCBE1}">
              <a14:hiddenEffects xmlns:a14="http://schemas.microsoft.com/office/drawing/2010/main">
                <a:effectLst>
                  <a:outerShdw dist="17961" dir="2700000" algn="ctr" rotWithShape="0">
                    <a:schemeClr val="bg2"/>
                  </a:outerShdw>
                </a:effectLst>
              </a14:hiddenEffects>
            </a:ext>
          </a:extLst>
        </p:spPr>
        <p:txBody>
          <a:bodyPr>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Drone Detection System</a:t>
            </a:r>
          </a:p>
          <a:p>
            <a:pPr algn="l"/>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Prepared by:                         </a:t>
            </a:r>
            <a:r>
              <a:rPr lang="en-US"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Abdulaziz</a:t>
            </a:r>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Bin </a:t>
            </a:r>
            <a:r>
              <a:rPr lang="en-US"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Shuhaywin</a:t>
            </a:r>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t>
            </a:r>
          </a:p>
          <a:p>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Faisal al-</a:t>
            </a:r>
            <a:r>
              <a:rPr lang="en-US"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Meshkhas</a:t>
            </a:r>
            <a:endPar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a:p>
            <a:pPr algn="l"/>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Supervised by:                      </a:t>
            </a:r>
            <a:r>
              <a:rPr lang="en-US"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Dr.Sghaier</a:t>
            </a:r>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t>
            </a:r>
            <a:r>
              <a:rPr lang="en-US"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Guizani</a:t>
            </a:r>
            <a:endPar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a:p>
            <a:pPr algn="l"/>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t>
            </a:r>
            <a:r>
              <a:rPr lang="en-US"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Dr.Athiq</a:t>
            </a:r>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t>
            </a:r>
            <a:r>
              <a:rPr lang="en-US"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Ahamed</a:t>
            </a:r>
            <a:endPar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a:p>
            <a:pPr algn="l"/>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Deep Learning </a:t>
            </a:r>
            <a:r>
              <a:rPr lang="en-US"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Engnineer</a:t>
            </a:r>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t>
            </a:r>
            <a:r>
              <a:rPr lang="en-US" b="1" spc="50" dirty="0" err="1">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Eng.Afaq</a:t>
            </a:r>
            <a:r>
              <a:rPr lang="en-US"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Ahmad</a:t>
            </a:r>
          </a:p>
        </p:txBody>
      </p:sp>
      <p:sp>
        <p:nvSpPr>
          <p:cNvPr id="2053" name="Rectangle 5"/>
          <p:cNvSpPr>
            <a:spLocks noGrp="1" noChangeArrowheads="1"/>
          </p:cNvSpPr>
          <p:nvPr>
            <p:ph type="ctrTitle"/>
          </p:nvPr>
        </p:nvSpPr>
        <p:spPr>
          <a:xfrm>
            <a:off x="457200" y="838200"/>
            <a:ext cx="8153400" cy="704850"/>
          </a:xfrm>
          <a:extLst>
            <a:ext uri="{AF507438-7753-43E0-B8FC-AC1667EBCBE1}">
              <a14:hiddenEffects xmlns:a14="http://schemas.microsoft.com/office/drawing/2010/main">
                <a:effectLst>
                  <a:outerShdw dist="17961" dir="2700000" algn="ctr" rotWithShape="0">
                    <a:schemeClr val="bg2"/>
                  </a:outerShdw>
                </a:effectLst>
              </a14:hiddenEffects>
            </a:ext>
          </a:extLst>
        </p:spPr>
        <p:txBody>
          <a:bodyPr/>
          <a:lstStyle/>
          <a:p>
            <a:r>
              <a:rPr lang="en-US" sz="4000" b="1" dirty="0" err="1">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Skynet</a:t>
            </a:r>
            <a:endParaRPr lang="en-US"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DJI MAVIC PRP II:</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0226" name="Picture 2" descr="DJI Mavic Pro 2 Coming in a month?? - Tech News Tuesday - YouTub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71406" y="1506838"/>
            <a:ext cx="5069555" cy="285162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74907" y="1752600"/>
            <a:ext cx="3596499" cy="2677656"/>
          </a:xfrm>
          <a:prstGeom prst="rect">
            <a:avLst/>
          </a:prstGeom>
          <a:noFill/>
        </p:spPr>
        <p:txBody>
          <a:bodyPr wrap="square" rtlCol="0">
            <a:spAutoFit/>
          </a:bodyPr>
          <a:lstStyle/>
          <a:p>
            <a:r>
              <a:rPr lang="en-US" dirty="0">
                <a:solidFill>
                  <a:schemeClr val="bg1"/>
                </a:solidFill>
              </a:rPr>
              <a:t>Drone </a:t>
            </a:r>
            <a:r>
              <a:rPr lang="en-US" dirty="0" err="1">
                <a:solidFill>
                  <a:schemeClr val="bg1"/>
                </a:solidFill>
              </a:rPr>
              <a:t>Quadcopter</a:t>
            </a:r>
            <a:r>
              <a:rPr lang="en-US" dirty="0">
                <a:solidFill>
                  <a:schemeClr val="bg1"/>
                </a:solidFill>
              </a:rPr>
              <a:t> UAV with Hasselblad Camera 3-Axis Gimbal HDR 4K Video Adjustable Aperture 20MP 1" CMOS Sensor, up to 48mph</a:t>
            </a:r>
          </a:p>
          <a:p>
            <a:endParaRPr lang="en-US" dirty="0"/>
          </a:p>
        </p:txBody>
      </p:sp>
    </p:spTree>
    <p:extLst>
      <p:ext uri="{BB962C8B-B14F-4D97-AF65-F5344CB8AC3E}">
        <p14:creationId xmlns:p14="http://schemas.microsoft.com/office/powerpoint/2010/main" val="4191603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Gathering the Data:</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TextBox 1"/>
          <p:cNvSpPr txBox="1"/>
          <p:nvPr/>
        </p:nvSpPr>
        <p:spPr>
          <a:xfrm>
            <a:off x="488950" y="2133600"/>
            <a:ext cx="2667000" cy="1938992"/>
          </a:xfrm>
          <a:prstGeom prst="rect">
            <a:avLst/>
          </a:prstGeom>
          <a:noFill/>
        </p:spPr>
        <p:txBody>
          <a:bodyPr wrap="square" rtlCol="0">
            <a:spAutoFit/>
          </a:bodyPr>
          <a:lstStyle/>
          <a:p>
            <a:r>
              <a:rPr lang="en-US" dirty="0">
                <a:solidFill>
                  <a:schemeClr val="bg1"/>
                </a:solidFill>
              </a:rPr>
              <a:t>Multiply videos, more than 5 different locations, different light settings</a:t>
            </a:r>
          </a:p>
        </p:txBody>
      </p:sp>
      <p:pic>
        <p:nvPicPr>
          <p:cNvPr id="182274" name="Picture 2" descr="E:\Untitle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97621" y="1492577"/>
            <a:ext cx="5917804" cy="3384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9056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Converting videos to Images:</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3298" name="Picture 2" descr="E:\Screenshot from 2020-04-19 23-30-3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200" y="3505200"/>
            <a:ext cx="7386638" cy="3100564"/>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2" name="TextBox 1"/>
              <p:cNvSpPr txBox="1"/>
              <p:nvPr/>
            </p:nvSpPr>
            <p:spPr>
              <a:xfrm>
                <a:off x="762000" y="1912986"/>
                <a:ext cx="6742659" cy="1355628"/>
              </a:xfrm>
              <a:prstGeom prst="rect">
                <a:avLst/>
              </a:prstGeom>
              <a:noFill/>
            </p:spPr>
            <p:txBody>
              <a:bodyPr wrap="square" rtlCol="0">
                <a:spAutoFit/>
              </a:bodyPr>
              <a:lstStyle/>
              <a:p>
                <a:r>
                  <a:rPr lang="en-US" dirty="0">
                    <a:solidFill>
                      <a:schemeClr val="bg1"/>
                    </a:solidFill>
                  </a:rPr>
                  <a:t>Using </a:t>
                </a:r>
                <a:r>
                  <a:rPr lang="en-US" dirty="0" err="1">
                    <a:solidFill>
                      <a:schemeClr val="bg1"/>
                    </a:solidFill>
                  </a:rPr>
                  <a:t>OpenCV</a:t>
                </a:r>
                <a:r>
                  <a:rPr lang="en-US" dirty="0">
                    <a:solidFill>
                      <a:schemeClr val="bg1"/>
                    </a:solidFill>
                  </a:rPr>
                  <a:t> to save Video frame as an Image every 5 frames, using the equation </a:t>
                </a:r>
                <a14:m>
                  <m:oMath xmlns:m="http://schemas.openxmlformats.org/officeDocument/2006/math">
                    <m:r>
                      <a:rPr lang="en-US" i="1" smtClean="0">
                        <a:solidFill>
                          <a:schemeClr val="bg1"/>
                        </a:solidFill>
                        <a:latin typeface="Cambria Math"/>
                      </a:rPr>
                      <m:t>𝑥</m:t>
                    </m:r>
                    <m:r>
                      <a:rPr lang="en-US" i="1" smtClean="0">
                        <a:solidFill>
                          <a:schemeClr val="bg1"/>
                        </a:solidFill>
                        <a:latin typeface="Cambria Math"/>
                      </a:rPr>
                      <m:t>=</m:t>
                    </m:r>
                    <m:f>
                      <m:fPr>
                        <m:ctrlPr>
                          <a:rPr lang="en-US" i="1" smtClean="0">
                            <a:solidFill>
                              <a:schemeClr val="bg1"/>
                            </a:solidFill>
                            <a:latin typeface="Cambria Math" panose="02040503050406030204" pitchFamily="18" charset="0"/>
                          </a:rPr>
                        </m:ctrlPr>
                      </m:fPr>
                      <m:num>
                        <m:r>
                          <a:rPr lang="en-US" b="0" i="1" smtClean="0">
                            <a:solidFill>
                              <a:schemeClr val="bg1"/>
                            </a:solidFill>
                            <a:latin typeface="Cambria Math"/>
                          </a:rPr>
                          <m:t>30</m:t>
                        </m:r>
                      </m:num>
                      <m:den>
                        <m:r>
                          <a:rPr lang="en-US" b="0" i="1" smtClean="0">
                            <a:solidFill>
                              <a:schemeClr val="bg1"/>
                            </a:solidFill>
                            <a:latin typeface="Cambria Math"/>
                          </a:rPr>
                          <m:t>5</m:t>
                        </m:r>
                      </m:den>
                    </m:f>
                  </m:oMath>
                </a14:m>
                <a:r>
                  <a:rPr lang="en-US" dirty="0">
                    <a:solidFill>
                      <a:schemeClr val="bg1"/>
                    </a:solidFill>
                  </a:rPr>
                  <a:t>  where x is the saved frame</a:t>
                </a:r>
              </a:p>
            </p:txBody>
          </p:sp>
        </mc:Choice>
        <mc:Fallback xmlns="">
          <p:sp>
            <p:nvSpPr>
              <p:cNvPr id="2" name="TextBox 1"/>
              <p:cNvSpPr txBox="1">
                <a:spLocks noRot="1" noChangeAspect="1" noMove="1" noResize="1" noEditPoints="1" noAdjustHandles="1" noChangeArrowheads="1" noChangeShapeType="1" noTextEdit="1"/>
              </p:cNvSpPr>
              <p:nvPr/>
            </p:nvSpPr>
            <p:spPr>
              <a:xfrm>
                <a:off x="762000" y="1912986"/>
                <a:ext cx="6742659" cy="1355628"/>
              </a:xfrm>
              <a:prstGeom prst="rect">
                <a:avLst/>
              </a:prstGeom>
              <a:blipFill rotWithShape="1">
                <a:blip r:embed="rId4"/>
                <a:stretch>
                  <a:fillRect l="-1085" t="-3153" r="-3617" b="-9910"/>
                </a:stretch>
              </a:blipFill>
            </p:spPr>
            <p:txBody>
              <a:bodyPr/>
              <a:lstStyle/>
              <a:p>
                <a:r>
                  <a:rPr lang="en-US">
                    <a:noFill/>
                  </a:rPr>
                  <a:t> </a:t>
                </a:r>
              </a:p>
            </p:txBody>
          </p:sp>
        </mc:Fallback>
      </mc:AlternateContent>
    </p:spTree>
    <p:extLst>
      <p:ext uri="{BB962C8B-B14F-4D97-AF65-F5344CB8AC3E}">
        <p14:creationId xmlns:p14="http://schemas.microsoft.com/office/powerpoint/2010/main" val="99715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Labeling the Images:</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4322" name="Picture 2" descr="E:\Screenshot from 2020-04-20 02-35-04.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2000" y="1676400"/>
            <a:ext cx="6067672" cy="34432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84150" y="5638800"/>
            <a:ext cx="7781925" cy="830997"/>
          </a:xfrm>
          <a:prstGeom prst="rect">
            <a:avLst/>
          </a:prstGeom>
          <a:noFill/>
        </p:spPr>
        <p:txBody>
          <a:bodyPr wrap="square" rtlCol="0">
            <a:spAutoFit/>
          </a:bodyPr>
          <a:lstStyle/>
          <a:p>
            <a:r>
              <a:rPr lang="en-US" dirty="0">
                <a:solidFill>
                  <a:schemeClr val="bg1"/>
                </a:solidFill>
              </a:rPr>
              <a:t>Adding labels to the drone images according to the YOLOv3 format</a:t>
            </a:r>
          </a:p>
        </p:txBody>
      </p:sp>
    </p:spTree>
    <p:extLst>
      <p:ext uri="{BB962C8B-B14F-4D97-AF65-F5344CB8AC3E}">
        <p14:creationId xmlns:p14="http://schemas.microsoft.com/office/powerpoint/2010/main" val="1509618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Training the System:</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5346" name="Picture 2" descr="E:\Screenshot from 2020-04-20 02-40-07.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1600200"/>
            <a:ext cx="7396163" cy="4157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97895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Detection on Images:</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6370" name="Picture 2" descr="E:\prediction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828800"/>
            <a:ext cx="7162800" cy="4029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0848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Detection on Video:</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739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1250" t="11389" r="21875" b="16574"/>
          <a:stretch/>
        </p:blipFill>
        <p:spPr bwMode="auto">
          <a:xfrm>
            <a:off x="685800" y="1828800"/>
            <a:ext cx="7419802" cy="4495799"/>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54279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Tracking method:</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TextBox 11">
            <a:extLst>
              <a:ext uri="{FF2B5EF4-FFF2-40B4-BE49-F238E27FC236}">
                <a16:creationId xmlns:a16="http://schemas.microsoft.com/office/drawing/2014/main" id="{9790F8BC-DCEC-49BF-93E9-F5DA960B0095}"/>
              </a:ext>
            </a:extLst>
          </p:cNvPr>
          <p:cNvSpPr txBox="1"/>
          <p:nvPr/>
        </p:nvSpPr>
        <p:spPr>
          <a:xfrm>
            <a:off x="1145630" y="5310601"/>
            <a:ext cx="7647850" cy="369332"/>
          </a:xfrm>
          <a:prstGeom prst="rect">
            <a:avLst/>
          </a:prstGeom>
          <a:noFill/>
        </p:spPr>
        <p:txBody>
          <a:bodyPr wrap="square" rtlCol="0">
            <a:spAutoFit/>
          </a:bodyPr>
          <a:lstStyle/>
          <a:p>
            <a:pPr algn="just"/>
            <a:r>
              <a:rPr lang="en-US" sz="1800" dirty="0">
                <a:solidFill>
                  <a:schemeClr val="bg1"/>
                </a:solidFill>
              </a:rPr>
              <a:t>Pan Tilt Mechanism using servo motors for tracking drone centroid</a:t>
            </a:r>
          </a:p>
        </p:txBody>
      </p:sp>
      <p:grpSp>
        <p:nvGrpSpPr>
          <p:cNvPr id="21" name="Group 20">
            <a:extLst>
              <a:ext uri="{FF2B5EF4-FFF2-40B4-BE49-F238E27FC236}">
                <a16:creationId xmlns:a16="http://schemas.microsoft.com/office/drawing/2014/main" id="{86F6986F-864E-4CF5-95AE-9A076BAF9587}"/>
              </a:ext>
            </a:extLst>
          </p:cNvPr>
          <p:cNvGrpSpPr/>
          <p:nvPr/>
        </p:nvGrpSpPr>
        <p:grpSpPr>
          <a:xfrm>
            <a:off x="1040650" y="1919701"/>
            <a:ext cx="7062700" cy="3390900"/>
            <a:chOff x="1066801" y="1866900"/>
            <a:chExt cx="7062700" cy="3390900"/>
          </a:xfrm>
        </p:grpSpPr>
        <p:grpSp>
          <p:nvGrpSpPr>
            <p:cNvPr id="10" name="Group 9">
              <a:extLst>
                <a:ext uri="{FF2B5EF4-FFF2-40B4-BE49-F238E27FC236}">
                  <a16:creationId xmlns:a16="http://schemas.microsoft.com/office/drawing/2014/main" id="{963EA50F-1902-48EB-BA01-6BB1A83AE5C1}"/>
                </a:ext>
              </a:extLst>
            </p:cNvPr>
            <p:cNvGrpSpPr/>
            <p:nvPr/>
          </p:nvGrpSpPr>
          <p:grpSpPr>
            <a:xfrm>
              <a:off x="1066801" y="1866900"/>
              <a:ext cx="7062700" cy="3390900"/>
              <a:chOff x="709699" y="1866900"/>
              <a:chExt cx="7419802" cy="4114800"/>
            </a:xfrm>
          </p:grpSpPr>
          <p:pic>
            <p:nvPicPr>
              <p:cNvPr id="5" name="Picture 2">
                <a:extLst>
                  <a:ext uri="{FF2B5EF4-FFF2-40B4-BE49-F238E27FC236}">
                    <a16:creationId xmlns:a16="http://schemas.microsoft.com/office/drawing/2014/main" id="{CF02DBCC-BBDC-4DA1-97E6-E5E925A8D95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250" t="11389" r="21875" b="22679"/>
              <a:stretch/>
            </p:blipFill>
            <p:spPr bwMode="auto">
              <a:xfrm>
                <a:off x="709699" y="1866900"/>
                <a:ext cx="7419802" cy="4114800"/>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 name="Group 8">
                <a:extLst>
                  <a:ext uri="{FF2B5EF4-FFF2-40B4-BE49-F238E27FC236}">
                    <a16:creationId xmlns:a16="http://schemas.microsoft.com/office/drawing/2014/main" id="{B51396F9-8828-45F4-9BCA-3C8B9AFED5FA}"/>
                  </a:ext>
                </a:extLst>
              </p:cNvPr>
              <p:cNvGrpSpPr/>
              <p:nvPr/>
            </p:nvGrpSpPr>
            <p:grpSpPr>
              <a:xfrm>
                <a:off x="2133600" y="2438400"/>
                <a:ext cx="4267200" cy="3445561"/>
                <a:chOff x="2133600" y="2438400"/>
                <a:chExt cx="4267200" cy="3445561"/>
              </a:xfrm>
            </p:grpSpPr>
            <p:sp>
              <p:nvSpPr>
                <p:cNvPr id="2" name="Arrow: Left-Right 1">
                  <a:extLst>
                    <a:ext uri="{FF2B5EF4-FFF2-40B4-BE49-F238E27FC236}">
                      <a16:creationId xmlns:a16="http://schemas.microsoft.com/office/drawing/2014/main" id="{3C4EC3C5-32A8-4486-B94F-4F6991EA1BAC}"/>
                    </a:ext>
                  </a:extLst>
                </p:cNvPr>
                <p:cNvSpPr/>
                <p:nvPr/>
              </p:nvSpPr>
              <p:spPr bwMode="auto">
                <a:xfrm>
                  <a:off x="2133600" y="5334000"/>
                  <a:ext cx="4267200" cy="228600"/>
                </a:xfrm>
                <a:prstGeom prst="leftRightArrow">
                  <a:avLst/>
                </a:prstGeom>
                <a:solidFill>
                  <a:srgbClr val="FFFF00"/>
                </a:solidFill>
                <a:ln>
                  <a:noFill/>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PK" sz="2400" b="0" i="0" u="none" strike="noStrike" cap="none" normalizeH="0" baseline="0" dirty="0">
                    <a:ln w="0">
                      <a:solidFill>
                        <a:srgbClr val="FFFF00"/>
                      </a:solidFill>
                    </a:ln>
                    <a:solidFill>
                      <a:srgbClr val="FFFF00"/>
                    </a:solidFill>
                    <a:effectLst/>
                    <a:latin typeface="Arial" charset="0"/>
                  </a:endParaRPr>
                </a:p>
              </p:txBody>
            </p:sp>
            <p:sp>
              <p:nvSpPr>
                <p:cNvPr id="4" name="Arrow: Up-Down 3">
                  <a:extLst>
                    <a:ext uri="{FF2B5EF4-FFF2-40B4-BE49-F238E27FC236}">
                      <a16:creationId xmlns:a16="http://schemas.microsoft.com/office/drawing/2014/main" id="{91F58339-E75A-47E5-BF7A-FAFD5F73A229}"/>
                    </a:ext>
                  </a:extLst>
                </p:cNvPr>
                <p:cNvSpPr/>
                <p:nvPr/>
              </p:nvSpPr>
              <p:spPr bwMode="auto">
                <a:xfrm>
                  <a:off x="5486400" y="2438400"/>
                  <a:ext cx="228600" cy="2743200"/>
                </a:xfrm>
                <a:prstGeom prst="upDownArrow">
                  <a:avLst/>
                </a:prstGeom>
                <a:solidFill>
                  <a:srgbClr val="FF0000"/>
                </a:solidFill>
                <a:ln>
                  <a:noFill/>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PK" sz="2400" b="0" i="0" u="none" strike="noStrike" cap="none" normalizeH="0" baseline="0">
                    <a:ln>
                      <a:noFill/>
                    </a:ln>
                    <a:solidFill>
                      <a:schemeClr val="tx1"/>
                    </a:solidFill>
                    <a:effectLst/>
                    <a:latin typeface="Arial" charset="0"/>
                  </a:endParaRPr>
                </a:p>
              </p:txBody>
            </p:sp>
            <p:sp>
              <p:nvSpPr>
                <p:cNvPr id="6" name="TextBox 5">
                  <a:extLst>
                    <a:ext uri="{FF2B5EF4-FFF2-40B4-BE49-F238E27FC236}">
                      <a16:creationId xmlns:a16="http://schemas.microsoft.com/office/drawing/2014/main" id="{4E4107EF-9806-49C8-B272-3AAD28ECFDAD}"/>
                    </a:ext>
                  </a:extLst>
                </p:cNvPr>
                <p:cNvSpPr txBox="1"/>
                <p:nvPr/>
              </p:nvSpPr>
              <p:spPr>
                <a:xfrm>
                  <a:off x="3219914" y="5398434"/>
                  <a:ext cx="1974049" cy="485527"/>
                </a:xfrm>
                <a:prstGeom prst="rect">
                  <a:avLst/>
                </a:prstGeom>
                <a:noFill/>
              </p:spPr>
              <p:txBody>
                <a:bodyPr wrap="none" rtlCol="0">
                  <a:spAutoFit/>
                </a:bodyPr>
                <a:lstStyle/>
                <a:p>
                  <a:r>
                    <a:rPr lang="en-US" sz="2000" dirty="0">
                      <a:solidFill>
                        <a:srgbClr val="FFFF00"/>
                      </a:solidFill>
                    </a:rPr>
                    <a:t>pan Movement</a:t>
                  </a:r>
                  <a:endParaRPr lang="en-PK" sz="2000" dirty="0">
                    <a:solidFill>
                      <a:srgbClr val="FFFF00"/>
                    </a:solidFill>
                  </a:endParaRPr>
                </a:p>
              </p:txBody>
            </p:sp>
            <p:sp>
              <p:nvSpPr>
                <p:cNvPr id="8" name="TextBox 7">
                  <a:extLst>
                    <a:ext uri="{FF2B5EF4-FFF2-40B4-BE49-F238E27FC236}">
                      <a16:creationId xmlns:a16="http://schemas.microsoft.com/office/drawing/2014/main" id="{11270ED6-D005-427D-934E-5BE0B0CCE977}"/>
                    </a:ext>
                  </a:extLst>
                </p:cNvPr>
                <p:cNvSpPr txBox="1"/>
                <p:nvPr/>
              </p:nvSpPr>
              <p:spPr>
                <a:xfrm rot="16200000">
                  <a:off x="4616160" y="3515129"/>
                  <a:ext cx="2422605" cy="420340"/>
                </a:xfrm>
                <a:prstGeom prst="rect">
                  <a:avLst/>
                </a:prstGeom>
                <a:noFill/>
              </p:spPr>
              <p:txBody>
                <a:bodyPr wrap="square" rtlCol="0">
                  <a:spAutoFit/>
                </a:bodyPr>
                <a:lstStyle/>
                <a:p>
                  <a:r>
                    <a:rPr lang="en-US" sz="2000" dirty="0">
                      <a:solidFill>
                        <a:srgbClr val="FF0000"/>
                      </a:solidFill>
                    </a:rPr>
                    <a:t>Tilt Movement</a:t>
                  </a:r>
                  <a:endParaRPr lang="en-PK" sz="2000" dirty="0">
                    <a:solidFill>
                      <a:srgbClr val="FF0000"/>
                    </a:solidFill>
                  </a:endParaRPr>
                </a:p>
              </p:txBody>
            </p:sp>
          </p:grpSp>
        </p:grpSp>
        <p:grpSp>
          <p:nvGrpSpPr>
            <p:cNvPr id="20" name="Group 19">
              <a:extLst>
                <a:ext uri="{FF2B5EF4-FFF2-40B4-BE49-F238E27FC236}">
                  <a16:creationId xmlns:a16="http://schemas.microsoft.com/office/drawing/2014/main" id="{999B0076-DE79-417E-9DBC-3625368D16F6}"/>
                </a:ext>
              </a:extLst>
            </p:cNvPr>
            <p:cNvGrpSpPr/>
            <p:nvPr/>
          </p:nvGrpSpPr>
          <p:grpSpPr>
            <a:xfrm>
              <a:off x="2156532" y="2400154"/>
              <a:ext cx="1958268" cy="1162196"/>
              <a:chOff x="2156532" y="2400154"/>
              <a:chExt cx="1958268" cy="1162196"/>
            </a:xfrm>
          </p:grpSpPr>
          <p:sp>
            <p:nvSpPr>
              <p:cNvPr id="11" name="Flowchart: Connector 10">
                <a:extLst>
                  <a:ext uri="{FF2B5EF4-FFF2-40B4-BE49-F238E27FC236}">
                    <a16:creationId xmlns:a16="http://schemas.microsoft.com/office/drawing/2014/main" id="{3526AE10-B13C-4CFC-8371-5C4A37A7D010}"/>
                  </a:ext>
                </a:extLst>
              </p:cNvPr>
              <p:cNvSpPr/>
              <p:nvPr/>
            </p:nvSpPr>
            <p:spPr bwMode="auto">
              <a:xfrm>
                <a:off x="4038600" y="2400154"/>
                <a:ext cx="76200" cy="114446"/>
              </a:xfrm>
              <a:prstGeom prst="flowChartConnector">
                <a:avLst/>
              </a:prstGeom>
              <a:solidFill>
                <a:srgbClr val="FF0000"/>
              </a:solidFill>
              <a:ln>
                <a:noFill/>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PK" sz="2400" b="0" i="0" u="none" strike="noStrike" cap="none" normalizeH="0" baseline="0">
                  <a:ln>
                    <a:noFill/>
                  </a:ln>
                  <a:solidFill>
                    <a:schemeClr val="tx1"/>
                  </a:solidFill>
                  <a:effectLst/>
                  <a:latin typeface="Arial" charset="0"/>
                </a:endParaRPr>
              </a:p>
            </p:txBody>
          </p:sp>
          <p:cxnSp>
            <p:nvCxnSpPr>
              <p:cNvPr id="14" name="Straight Arrow Connector 13">
                <a:extLst>
                  <a:ext uri="{FF2B5EF4-FFF2-40B4-BE49-F238E27FC236}">
                    <a16:creationId xmlns:a16="http://schemas.microsoft.com/office/drawing/2014/main" id="{930A3DC4-ABC7-44CC-BB6B-1A8DC08C375F}"/>
                  </a:ext>
                </a:extLst>
              </p:cNvPr>
              <p:cNvCxnSpPr>
                <a:cxnSpLocks/>
              </p:cNvCxnSpPr>
              <p:nvPr/>
            </p:nvCxnSpPr>
            <p:spPr bwMode="auto">
              <a:xfrm flipV="1">
                <a:off x="3124200" y="2513862"/>
                <a:ext cx="914400" cy="663930"/>
              </a:xfrm>
              <a:prstGeom prst="straightConnector1">
                <a:avLst/>
              </a:prstGeom>
              <a:ln>
                <a:solidFill>
                  <a:srgbClr val="FF0000"/>
                </a:solidFill>
                <a:tailEnd type="triangle"/>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3FAC2C20-7AAF-481C-AB74-01D15575723C}"/>
                  </a:ext>
                </a:extLst>
              </p:cNvPr>
              <p:cNvSpPr txBox="1"/>
              <p:nvPr/>
            </p:nvSpPr>
            <p:spPr>
              <a:xfrm>
                <a:off x="2156532" y="3193018"/>
                <a:ext cx="1620957" cy="369332"/>
              </a:xfrm>
              <a:prstGeom prst="rect">
                <a:avLst/>
              </a:prstGeom>
              <a:noFill/>
            </p:spPr>
            <p:txBody>
              <a:bodyPr wrap="none" rtlCol="0">
                <a:spAutoFit/>
              </a:bodyPr>
              <a:lstStyle/>
              <a:p>
                <a:r>
                  <a:rPr lang="en-US" sz="1800" dirty="0">
                    <a:solidFill>
                      <a:srgbClr val="FF0000"/>
                    </a:solidFill>
                  </a:rPr>
                  <a:t>Centroid point</a:t>
                </a:r>
                <a:endParaRPr lang="en-PK" dirty="0">
                  <a:solidFill>
                    <a:srgbClr val="FF0000"/>
                  </a:solidFill>
                </a:endParaRPr>
              </a:p>
            </p:txBody>
          </p:sp>
        </p:grpSp>
      </p:grpSp>
    </p:spTree>
    <p:extLst>
      <p:ext uri="{BB962C8B-B14F-4D97-AF65-F5344CB8AC3E}">
        <p14:creationId xmlns:p14="http://schemas.microsoft.com/office/powerpoint/2010/main" val="3682666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Tracking method:</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TextBox 11">
            <a:extLst>
              <a:ext uri="{FF2B5EF4-FFF2-40B4-BE49-F238E27FC236}">
                <a16:creationId xmlns:a16="http://schemas.microsoft.com/office/drawing/2014/main" id="{9790F8BC-DCEC-49BF-93E9-F5DA960B0095}"/>
              </a:ext>
            </a:extLst>
          </p:cNvPr>
          <p:cNvSpPr txBox="1"/>
          <p:nvPr/>
        </p:nvSpPr>
        <p:spPr>
          <a:xfrm>
            <a:off x="914400" y="5772150"/>
            <a:ext cx="7647850" cy="646331"/>
          </a:xfrm>
          <a:prstGeom prst="rect">
            <a:avLst/>
          </a:prstGeom>
          <a:noFill/>
        </p:spPr>
        <p:txBody>
          <a:bodyPr wrap="square" rtlCol="0">
            <a:spAutoFit/>
          </a:bodyPr>
          <a:lstStyle/>
          <a:p>
            <a:pPr algn="just"/>
            <a:r>
              <a:rPr lang="en-US" sz="1800" dirty="0">
                <a:solidFill>
                  <a:schemeClr val="bg1"/>
                </a:solidFill>
              </a:rPr>
              <a:t>Servo motors horizontal and vertical movement to move Camera towards drone centroid position.</a:t>
            </a:r>
          </a:p>
        </p:txBody>
      </p:sp>
      <p:grpSp>
        <p:nvGrpSpPr>
          <p:cNvPr id="16" name="Group 15">
            <a:extLst>
              <a:ext uri="{FF2B5EF4-FFF2-40B4-BE49-F238E27FC236}">
                <a16:creationId xmlns:a16="http://schemas.microsoft.com/office/drawing/2014/main" id="{AA20D57C-609C-4288-943C-CA18076DA07E}"/>
              </a:ext>
            </a:extLst>
          </p:cNvPr>
          <p:cNvGrpSpPr/>
          <p:nvPr/>
        </p:nvGrpSpPr>
        <p:grpSpPr>
          <a:xfrm>
            <a:off x="1447800" y="1676400"/>
            <a:ext cx="6477000" cy="4095750"/>
            <a:chOff x="1447800" y="1676400"/>
            <a:chExt cx="6477000" cy="4095750"/>
          </a:xfrm>
        </p:grpSpPr>
        <p:grpSp>
          <p:nvGrpSpPr>
            <p:cNvPr id="15" name="Group 14">
              <a:extLst>
                <a:ext uri="{FF2B5EF4-FFF2-40B4-BE49-F238E27FC236}">
                  <a16:creationId xmlns:a16="http://schemas.microsoft.com/office/drawing/2014/main" id="{2E245B06-729D-454A-AFE6-36E9EA6B97D5}"/>
                </a:ext>
              </a:extLst>
            </p:cNvPr>
            <p:cNvGrpSpPr/>
            <p:nvPr/>
          </p:nvGrpSpPr>
          <p:grpSpPr>
            <a:xfrm>
              <a:off x="1447800" y="1676400"/>
              <a:ext cx="6477000" cy="4095750"/>
              <a:chOff x="1447800" y="1676400"/>
              <a:chExt cx="6477000" cy="4095750"/>
            </a:xfrm>
          </p:grpSpPr>
          <p:pic>
            <p:nvPicPr>
              <p:cNvPr id="1026" name="Picture 2" descr="Automatic Vision Object Tracking - Towards Data Science">
                <a:extLst>
                  <a:ext uri="{FF2B5EF4-FFF2-40B4-BE49-F238E27FC236}">
                    <a16:creationId xmlns:a16="http://schemas.microsoft.com/office/drawing/2014/main" id="{E58311AB-7099-4B44-989B-F01D62BF85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1676400"/>
                <a:ext cx="6477000" cy="4095750"/>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E562E424-1E74-43DB-AB49-1E3397EBBFD2}"/>
                  </a:ext>
                </a:extLst>
              </p:cNvPr>
              <p:cNvSpPr txBox="1"/>
              <p:nvPr/>
            </p:nvSpPr>
            <p:spPr>
              <a:xfrm>
                <a:off x="4471625" y="4648200"/>
                <a:ext cx="685800" cy="261610"/>
              </a:xfrm>
              <a:prstGeom prst="rect">
                <a:avLst/>
              </a:prstGeom>
              <a:noFill/>
            </p:spPr>
            <p:txBody>
              <a:bodyPr wrap="square" rtlCol="0">
                <a:spAutoFit/>
              </a:bodyPr>
              <a:lstStyle/>
              <a:p>
                <a:r>
                  <a:rPr lang="en-US" sz="1100" dirty="0">
                    <a:solidFill>
                      <a:srgbClr val="FF0000"/>
                    </a:solidFill>
                  </a:rPr>
                  <a:t>drone</a:t>
                </a:r>
                <a:endParaRPr lang="en-PK" sz="1100" dirty="0">
                  <a:solidFill>
                    <a:srgbClr val="FF0000"/>
                  </a:solidFill>
                </a:endParaRPr>
              </a:p>
            </p:txBody>
          </p:sp>
        </p:grpSp>
        <p:sp>
          <p:nvSpPr>
            <p:cNvPr id="13" name="TextBox 12">
              <a:extLst>
                <a:ext uri="{FF2B5EF4-FFF2-40B4-BE49-F238E27FC236}">
                  <a16:creationId xmlns:a16="http://schemas.microsoft.com/office/drawing/2014/main" id="{B16D1B31-5C93-49DC-86F7-388EF9EE0C26}"/>
                </a:ext>
              </a:extLst>
            </p:cNvPr>
            <p:cNvSpPr txBox="1"/>
            <p:nvPr/>
          </p:nvSpPr>
          <p:spPr>
            <a:xfrm>
              <a:off x="4471625" y="2667000"/>
              <a:ext cx="685800" cy="261610"/>
            </a:xfrm>
            <a:prstGeom prst="rect">
              <a:avLst/>
            </a:prstGeom>
            <a:noFill/>
          </p:spPr>
          <p:txBody>
            <a:bodyPr wrap="square" rtlCol="0">
              <a:spAutoFit/>
            </a:bodyPr>
            <a:lstStyle/>
            <a:p>
              <a:r>
                <a:rPr lang="en-US" sz="1100" dirty="0">
                  <a:solidFill>
                    <a:srgbClr val="FF0000"/>
                  </a:solidFill>
                </a:rPr>
                <a:t>drone</a:t>
              </a:r>
              <a:endParaRPr lang="en-PK" sz="1100" dirty="0">
                <a:solidFill>
                  <a:srgbClr val="FF0000"/>
                </a:solidFill>
              </a:endParaRPr>
            </a:p>
          </p:txBody>
        </p:sp>
      </p:grpSp>
    </p:spTree>
    <p:extLst>
      <p:ext uri="{BB962C8B-B14F-4D97-AF65-F5344CB8AC3E}">
        <p14:creationId xmlns:p14="http://schemas.microsoft.com/office/powerpoint/2010/main" val="10956501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Conclusion:</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43080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p:txBody>
          <a:bodyPr/>
          <a:lstStyle/>
          <a:p>
            <a:r>
              <a:rPr lang="en-US" sz="4000" dirty="0"/>
              <a:t>Contents</a:t>
            </a:r>
            <a:endParaRPr lang="ru-RU" sz="4000" dirty="0"/>
          </a:p>
        </p:txBody>
      </p:sp>
      <p:sp>
        <p:nvSpPr>
          <p:cNvPr id="17415" name="Rectangle 7"/>
          <p:cNvSpPr>
            <a:spLocks noGrp="1" noChangeArrowheads="1"/>
          </p:cNvSpPr>
          <p:nvPr>
            <p:ph type="body" idx="1"/>
          </p:nvPr>
        </p:nvSpPr>
        <p:spPr>
          <a:xfrm>
            <a:off x="1066800" y="1828800"/>
            <a:ext cx="7315200" cy="4495800"/>
          </a:xfrm>
        </p:spPr>
        <p:txBody>
          <a:bodyPr/>
          <a:lstStyle/>
          <a:p>
            <a:pPr>
              <a:lnSpc>
                <a:spcPct val="80000"/>
              </a:lnSpc>
            </a:pPr>
            <a:r>
              <a:rPr lang="en-US" altLang="ko-KR" sz="1800" dirty="0">
                <a:latin typeface="Verdana" pitchFamily="34" charset="0"/>
                <a:ea typeface="굴림" charset="-127"/>
              </a:rPr>
              <a:t>Introduction</a:t>
            </a:r>
          </a:p>
          <a:p>
            <a:pPr>
              <a:lnSpc>
                <a:spcPct val="80000"/>
              </a:lnSpc>
            </a:pPr>
            <a:r>
              <a:rPr lang="en-US" altLang="ko-KR" sz="1800" dirty="0">
                <a:latin typeface="Verdana" pitchFamily="34" charset="0"/>
                <a:ea typeface="굴림" charset="-127"/>
              </a:rPr>
              <a:t>Drone security challenges </a:t>
            </a:r>
          </a:p>
          <a:p>
            <a:pPr>
              <a:lnSpc>
                <a:spcPct val="80000"/>
              </a:lnSpc>
            </a:pPr>
            <a:r>
              <a:rPr lang="en-US" altLang="ko-KR" sz="1800" dirty="0">
                <a:latin typeface="Verdana" pitchFamily="34" charset="0"/>
                <a:ea typeface="굴림" charset="-127"/>
              </a:rPr>
              <a:t>international and local incidents</a:t>
            </a:r>
          </a:p>
          <a:p>
            <a:pPr>
              <a:lnSpc>
                <a:spcPct val="80000"/>
              </a:lnSpc>
            </a:pPr>
            <a:r>
              <a:rPr lang="en-US" altLang="ko-KR" sz="1800" dirty="0" err="1">
                <a:latin typeface="Verdana" pitchFamily="34" charset="0"/>
                <a:ea typeface="굴림" charset="-127"/>
              </a:rPr>
              <a:t>SkyNet</a:t>
            </a:r>
            <a:r>
              <a:rPr lang="en-US" altLang="ko-KR" sz="1800" dirty="0">
                <a:latin typeface="Verdana" pitchFamily="34" charset="0"/>
                <a:ea typeface="굴림" charset="-127"/>
              </a:rPr>
              <a:t>: The Deep learning Drone hunter</a:t>
            </a:r>
          </a:p>
          <a:p>
            <a:pPr>
              <a:lnSpc>
                <a:spcPct val="80000"/>
              </a:lnSpc>
            </a:pPr>
            <a:r>
              <a:rPr lang="en-US" altLang="ko-KR" sz="1800" dirty="0">
                <a:latin typeface="Verdana" pitchFamily="34" charset="0"/>
                <a:ea typeface="굴림" charset="-127"/>
              </a:rPr>
              <a:t>Software</a:t>
            </a:r>
          </a:p>
          <a:p>
            <a:pPr>
              <a:lnSpc>
                <a:spcPct val="80000"/>
              </a:lnSpc>
            </a:pPr>
            <a:r>
              <a:rPr lang="en-US" altLang="ko-KR" sz="1800" dirty="0">
                <a:latin typeface="Verdana" pitchFamily="34" charset="0"/>
                <a:ea typeface="굴림" charset="-127"/>
              </a:rPr>
              <a:t>Hardware</a:t>
            </a:r>
          </a:p>
          <a:p>
            <a:pPr>
              <a:lnSpc>
                <a:spcPct val="80000"/>
              </a:lnSpc>
            </a:pPr>
            <a:r>
              <a:rPr lang="en-US" altLang="ko-KR" sz="1800" dirty="0">
                <a:latin typeface="Verdana" pitchFamily="34" charset="0"/>
                <a:ea typeface="굴림" charset="-127"/>
              </a:rPr>
              <a:t>DJI MAVIC PRP II</a:t>
            </a:r>
          </a:p>
          <a:p>
            <a:pPr>
              <a:lnSpc>
                <a:spcPct val="80000"/>
              </a:lnSpc>
            </a:pPr>
            <a:r>
              <a:rPr lang="en-US" sz="1800" dirty="0"/>
              <a:t>Gathering the Data</a:t>
            </a:r>
            <a:endParaRPr lang="en-US" altLang="ko-KR" sz="1800" dirty="0">
              <a:latin typeface="Verdana" pitchFamily="34" charset="0"/>
              <a:ea typeface="굴림" charset="-127"/>
            </a:endParaRPr>
          </a:p>
          <a:p>
            <a:pPr>
              <a:lnSpc>
                <a:spcPct val="80000"/>
              </a:lnSpc>
            </a:pPr>
            <a:r>
              <a:rPr lang="en-US" sz="1800" dirty="0"/>
              <a:t>Converting videos to Images</a:t>
            </a:r>
            <a:endParaRPr lang="en-US" altLang="ko-KR" sz="1800" dirty="0">
              <a:latin typeface="Verdana" pitchFamily="34" charset="0"/>
              <a:ea typeface="굴림" charset="-127"/>
            </a:endParaRPr>
          </a:p>
          <a:p>
            <a:pPr>
              <a:lnSpc>
                <a:spcPct val="80000"/>
              </a:lnSpc>
            </a:pPr>
            <a:r>
              <a:rPr lang="en-US" sz="1800" dirty="0"/>
              <a:t>Labeling the Images</a:t>
            </a:r>
            <a:endParaRPr lang="en-US" altLang="ko-KR" sz="1800" dirty="0">
              <a:latin typeface="Verdana" pitchFamily="34" charset="0"/>
              <a:ea typeface="굴림" charset="-127"/>
            </a:endParaRPr>
          </a:p>
          <a:p>
            <a:pPr>
              <a:lnSpc>
                <a:spcPct val="80000"/>
              </a:lnSpc>
            </a:pPr>
            <a:r>
              <a:rPr lang="en-US" sz="1800" dirty="0"/>
              <a:t>Training the System</a:t>
            </a:r>
          </a:p>
          <a:p>
            <a:pPr>
              <a:lnSpc>
                <a:spcPct val="80000"/>
              </a:lnSpc>
            </a:pPr>
            <a:r>
              <a:rPr lang="en-US" sz="1800" dirty="0"/>
              <a:t>Detection on Images</a:t>
            </a:r>
          </a:p>
          <a:p>
            <a:pPr>
              <a:lnSpc>
                <a:spcPct val="80000"/>
              </a:lnSpc>
            </a:pPr>
            <a:r>
              <a:rPr lang="en-US" sz="1800" dirty="0"/>
              <a:t>Detection on Videos</a:t>
            </a:r>
          </a:p>
          <a:p>
            <a:pPr>
              <a:lnSpc>
                <a:spcPct val="80000"/>
              </a:lnSpc>
            </a:pPr>
            <a:r>
              <a:rPr lang="en-US" altLang="ko-KR" sz="1800" dirty="0">
                <a:latin typeface="Verdana" pitchFamily="34" charset="0"/>
                <a:ea typeface="굴림" charset="-127"/>
              </a:rPr>
              <a:t>Tracking method </a:t>
            </a:r>
          </a:p>
          <a:p>
            <a:pPr>
              <a:lnSpc>
                <a:spcPct val="80000"/>
              </a:lnSpc>
            </a:pPr>
            <a:r>
              <a:rPr lang="en-US" altLang="ko-KR" sz="1800" dirty="0">
                <a:latin typeface="Verdana" pitchFamily="34" charset="0"/>
                <a:ea typeface="굴림" charset="-127"/>
              </a:rPr>
              <a:t>Conclusion</a:t>
            </a:r>
          </a:p>
          <a:p>
            <a:pPr>
              <a:lnSpc>
                <a:spcPct val="80000"/>
              </a:lnSpc>
            </a:pPr>
            <a:r>
              <a:rPr lang="en-US" altLang="ko-KR" sz="1800" dirty="0">
                <a:latin typeface="Verdana" pitchFamily="34" charset="0"/>
                <a:ea typeface="굴림" charset="-127"/>
              </a:rPr>
              <a:t>References</a:t>
            </a:r>
          </a:p>
          <a:p>
            <a:pPr>
              <a:lnSpc>
                <a:spcPct val="80000"/>
              </a:lnSpc>
            </a:pPr>
            <a:endParaRPr lang="ru-RU" sz="1800" dirty="0"/>
          </a:p>
          <a:p>
            <a:pPr>
              <a:lnSpc>
                <a:spcPct val="80000"/>
              </a:lnSpc>
            </a:pPr>
            <a:endParaRPr lang="ru-RU"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References:</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TextBox 1">
            <a:extLst>
              <a:ext uri="{FF2B5EF4-FFF2-40B4-BE49-F238E27FC236}">
                <a16:creationId xmlns:a16="http://schemas.microsoft.com/office/drawing/2014/main" id="{7923E3F4-227F-4719-A818-A9D763BBE7A8}"/>
              </a:ext>
            </a:extLst>
          </p:cNvPr>
          <p:cNvSpPr txBox="1"/>
          <p:nvPr/>
        </p:nvSpPr>
        <p:spPr>
          <a:xfrm>
            <a:off x="914073" y="1676400"/>
            <a:ext cx="6857134" cy="3416320"/>
          </a:xfrm>
          <a:prstGeom prst="rect">
            <a:avLst/>
          </a:prstGeom>
          <a:noFill/>
        </p:spPr>
        <p:txBody>
          <a:bodyPr wrap="square" rtlCol="0">
            <a:spAutoFit/>
          </a:bodyPr>
          <a:lstStyle/>
          <a:p>
            <a:pPr marL="457200" indent="-457200">
              <a:buAutoNum type="arabicPeriod"/>
            </a:pPr>
            <a:r>
              <a:rPr lang="en-US" dirty="0" err="1">
                <a:solidFill>
                  <a:schemeClr val="bg1"/>
                </a:solidFill>
              </a:rPr>
              <a:t>LabelImg</a:t>
            </a:r>
            <a:r>
              <a:rPr lang="en-US" dirty="0">
                <a:solidFill>
                  <a:schemeClr val="bg1"/>
                </a:solidFill>
              </a:rPr>
              <a:t>: </a:t>
            </a:r>
            <a:r>
              <a:rPr lang="en-US" dirty="0">
                <a:solidFill>
                  <a:schemeClr val="bg1"/>
                </a:solidFill>
                <a:hlinkClick r:id="rId3"/>
              </a:rPr>
              <a:t>https://github.com/tzutalin/labelImg</a:t>
            </a:r>
            <a:endParaRPr lang="en-US" dirty="0">
              <a:solidFill>
                <a:schemeClr val="bg1"/>
              </a:solidFill>
            </a:endParaRPr>
          </a:p>
          <a:p>
            <a:pPr marL="457200" indent="-457200" algn="l">
              <a:buAutoNum type="arabicPeriod"/>
            </a:pPr>
            <a:r>
              <a:rPr lang="en-US" dirty="0">
                <a:solidFill>
                  <a:schemeClr val="bg1"/>
                </a:solidFill>
              </a:rPr>
              <a:t>Yolo: </a:t>
            </a:r>
            <a:r>
              <a:rPr lang="en-US" dirty="0">
                <a:hlinkClick r:id="rId4"/>
              </a:rPr>
              <a:t>https://github.com/AlexeyAB/darknet</a:t>
            </a:r>
            <a:endParaRPr lang="en-US" dirty="0"/>
          </a:p>
          <a:p>
            <a:pPr marL="457200" indent="-457200" algn="l">
              <a:buAutoNum type="arabicPeriod"/>
            </a:pPr>
            <a:r>
              <a:rPr lang="en-US" dirty="0">
                <a:solidFill>
                  <a:schemeClr val="bg1"/>
                </a:solidFill>
              </a:rPr>
              <a:t>Pan Tilt: </a:t>
            </a:r>
            <a:r>
              <a:rPr lang="en-US" dirty="0">
                <a:hlinkClick r:id="rId5"/>
              </a:rPr>
              <a:t>https://www.pyimagesearch.com/2019/04/01/pan-tilt-face-tracking-with-a-raspberry-pi-and-opencv/</a:t>
            </a:r>
            <a:r>
              <a:rPr lang="en-US" dirty="0">
                <a:solidFill>
                  <a:schemeClr val="bg1"/>
                </a:solidFill>
              </a:rPr>
              <a:t> </a:t>
            </a:r>
          </a:p>
          <a:p>
            <a:pPr algn="l"/>
            <a:r>
              <a:rPr lang="en-US" dirty="0">
                <a:solidFill>
                  <a:schemeClr val="bg1"/>
                </a:solidFill>
              </a:rPr>
              <a:t>4. Jetson Xavier:</a:t>
            </a:r>
          </a:p>
          <a:p>
            <a:pPr lvl="1" algn="l"/>
            <a:r>
              <a:rPr lang="en-US" dirty="0">
                <a:hlinkClick r:id="rId6"/>
              </a:rPr>
              <a:t>https://developer.nvidia.com/embedded/jetson-agx-xavier-developer-kit</a:t>
            </a:r>
            <a:endParaRPr lang="en-PK" dirty="0">
              <a:solidFill>
                <a:schemeClr val="bg1"/>
              </a:solidFill>
            </a:endParaRPr>
          </a:p>
        </p:txBody>
      </p:sp>
    </p:spTree>
    <p:extLst>
      <p:ext uri="{BB962C8B-B14F-4D97-AF65-F5344CB8AC3E}">
        <p14:creationId xmlns:p14="http://schemas.microsoft.com/office/powerpoint/2010/main" val="37013673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0419" name="Rectangle 3"/>
          <p:cNvSpPr>
            <a:spLocks noGrp="1" noChangeArrowheads="1"/>
          </p:cNvSpPr>
          <p:nvPr>
            <p:ph type="body" idx="1"/>
          </p:nvPr>
        </p:nvSpPr>
        <p:spPr>
          <a:xfrm>
            <a:off x="2819400" y="2600325"/>
            <a:ext cx="6934200" cy="4267200"/>
          </a:xfrm>
        </p:spPr>
        <p:txBody>
          <a:bodyPr/>
          <a:lstStyle/>
          <a:p>
            <a:pPr marL="0" indent="0">
              <a:lnSpc>
                <a:spcPct val="80000"/>
              </a:lnSpc>
              <a:buNone/>
            </a:pPr>
            <a:r>
              <a:rPr lang="en-US" dirty="0">
                <a:solidFill>
                  <a:schemeClr val="tx1"/>
                </a:solidFill>
              </a:rPr>
              <a:t>Thanks</a:t>
            </a:r>
            <a:endParaRPr lang="en-US" sz="1800" dirty="0">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p:txBody>
          <a:bodyPr/>
          <a:lstStyle/>
          <a:p>
            <a:r>
              <a:rPr lang="en-US" sz="4000" dirty="0"/>
              <a:t>Introduction</a:t>
            </a:r>
            <a:endParaRPr lang="ru-RU" sz="4000" dirty="0"/>
          </a:p>
        </p:txBody>
      </p:sp>
      <p:sp>
        <p:nvSpPr>
          <p:cNvPr id="17415" name="Rectangle 7"/>
          <p:cNvSpPr>
            <a:spLocks noGrp="1" noChangeArrowheads="1"/>
          </p:cNvSpPr>
          <p:nvPr>
            <p:ph type="body" idx="1"/>
          </p:nvPr>
        </p:nvSpPr>
        <p:spPr/>
        <p:txBody>
          <a:bodyPr/>
          <a:lstStyle/>
          <a:p>
            <a:pPr marL="0" indent="0">
              <a:lnSpc>
                <a:spcPct val="80000"/>
              </a:lnSpc>
              <a:buNone/>
            </a:pPr>
            <a:r>
              <a:rPr lang="en-US" sz="1800" dirty="0">
                <a:latin typeface="Verdana" pitchFamily="34" charset="0"/>
                <a:ea typeface="굴림" charset="-127"/>
              </a:rPr>
              <a:t>This project main purpose is to research and explore the possibilities of using Deep learning to counter attack the raising security challenges posed by UAVs and Drones.</a:t>
            </a:r>
          </a:p>
          <a:p>
            <a:pPr marL="0" indent="0">
              <a:lnSpc>
                <a:spcPct val="80000"/>
              </a:lnSpc>
              <a:buNone/>
            </a:pPr>
            <a:endParaRPr lang="en-US" sz="1800" dirty="0">
              <a:latin typeface="Verdana" pitchFamily="34" charset="0"/>
              <a:ea typeface="굴림" charset="-127"/>
            </a:endParaRPr>
          </a:p>
          <a:p>
            <a:pPr marL="0" indent="0">
              <a:lnSpc>
                <a:spcPct val="80000"/>
              </a:lnSpc>
              <a:buNone/>
            </a:pPr>
            <a:endParaRPr lang="en-US" sz="1800" dirty="0"/>
          </a:p>
          <a:p>
            <a:pPr marL="0" indent="0">
              <a:lnSpc>
                <a:spcPct val="80000"/>
              </a:lnSpc>
              <a:buNone/>
            </a:pPr>
            <a:r>
              <a:rPr lang="en-US" sz="1800" dirty="0"/>
              <a:t>As any research and development process we understood that this process is not going to be easy or cheap.</a:t>
            </a:r>
          </a:p>
          <a:p>
            <a:pPr marL="0" indent="0">
              <a:lnSpc>
                <a:spcPct val="80000"/>
              </a:lnSpc>
              <a:buNone/>
            </a:pPr>
            <a:endParaRPr lang="en-US" sz="1800" dirty="0"/>
          </a:p>
          <a:p>
            <a:pPr marL="0" indent="0">
              <a:lnSpc>
                <a:spcPct val="80000"/>
              </a:lnSpc>
              <a:buNone/>
            </a:pPr>
            <a:endParaRPr lang="en-US" sz="1800" dirty="0"/>
          </a:p>
          <a:p>
            <a:pPr marL="0" indent="0">
              <a:lnSpc>
                <a:spcPct val="80000"/>
              </a:lnSpc>
              <a:buNone/>
            </a:pPr>
            <a:r>
              <a:rPr lang="en-US" sz="1800" dirty="0"/>
              <a:t>This Project development is still ongoing process and going through a continues improvement.</a:t>
            </a:r>
          </a:p>
          <a:p>
            <a:pPr>
              <a:lnSpc>
                <a:spcPct val="80000"/>
              </a:lnSpc>
            </a:pPr>
            <a:endParaRPr lang="ru-RU" sz="1800" dirty="0"/>
          </a:p>
        </p:txBody>
      </p:sp>
    </p:spTree>
    <p:extLst>
      <p:ext uri="{BB962C8B-B14F-4D97-AF65-F5344CB8AC3E}">
        <p14:creationId xmlns:p14="http://schemas.microsoft.com/office/powerpoint/2010/main" val="325243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p:txBody>
          <a:bodyPr/>
          <a:lstStyle/>
          <a:p>
            <a:r>
              <a:rPr lang="en-US" sz="4000" dirty="0"/>
              <a:t>Drone security challenges </a:t>
            </a:r>
            <a:endParaRPr lang="ru-RU" sz="4000" dirty="0"/>
          </a:p>
        </p:txBody>
      </p:sp>
      <p:sp>
        <p:nvSpPr>
          <p:cNvPr id="17415" name="Rectangle 7"/>
          <p:cNvSpPr>
            <a:spLocks noGrp="1" noChangeArrowheads="1"/>
          </p:cNvSpPr>
          <p:nvPr>
            <p:ph type="body" idx="1"/>
          </p:nvPr>
        </p:nvSpPr>
        <p:spPr/>
        <p:txBody>
          <a:bodyPr/>
          <a:lstStyle/>
          <a:p>
            <a:pPr>
              <a:lnSpc>
                <a:spcPct val="80000"/>
              </a:lnSpc>
            </a:pPr>
            <a:r>
              <a:rPr lang="en-US" sz="1800" dirty="0">
                <a:latin typeface="Verdana" pitchFamily="34" charset="0"/>
                <a:ea typeface="굴림" charset="-127"/>
              </a:rPr>
              <a:t>When hobby drones first appeared they were considered nothing more than expansive toys, but with the technology improvements and price drop, drones has become a cheap/disposable easy to use weapons.</a:t>
            </a:r>
          </a:p>
          <a:p>
            <a:pPr>
              <a:lnSpc>
                <a:spcPct val="80000"/>
              </a:lnSpc>
            </a:pPr>
            <a:endParaRPr lang="en-US" sz="1800" dirty="0">
              <a:latin typeface="Verdana" pitchFamily="34" charset="0"/>
              <a:ea typeface="굴림" charset="-127"/>
            </a:endParaRPr>
          </a:p>
          <a:p>
            <a:pPr>
              <a:lnSpc>
                <a:spcPct val="80000"/>
              </a:lnSpc>
            </a:pPr>
            <a:r>
              <a:rPr lang="en-US" sz="1800" dirty="0">
                <a:latin typeface="Verdana" pitchFamily="34" charset="0"/>
                <a:ea typeface="굴림" charset="-127"/>
              </a:rPr>
              <a:t>The FAA predicts there will be between 1.3 million and 1.7 million hobby drones in the U.S. by 2023.</a:t>
            </a:r>
          </a:p>
          <a:p>
            <a:pPr>
              <a:lnSpc>
                <a:spcPct val="80000"/>
              </a:lnSpc>
            </a:pPr>
            <a:endParaRPr lang="en-US" sz="1800" dirty="0">
              <a:latin typeface="Verdana" pitchFamily="34" charset="0"/>
              <a:ea typeface="굴림" charset="-127"/>
            </a:endParaRPr>
          </a:p>
          <a:p>
            <a:pPr>
              <a:lnSpc>
                <a:spcPct val="80000"/>
              </a:lnSpc>
            </a:pPr>
            <a:r>
              <a:rPr lang="en-US" sz="1800" dirty="0">
                <a:latin typeface="Verdana" pitchFamily="34" charset="0"/>
                <a:ea typeface="굴림" charset="-127"/>
              </a:rPr>
              <a:t>Commercial Drones also a booming market with companies like Amazon and Domino’s Pizza has been exploring the use of drones in carrying cargo for deliveries which will need a need to be regulated and controlled.</a:t>
            </a:r>
          </a:p>
          <a:p>
            <a:pPr>
              <a:lnSpc>
                <a:spcPct val="80000"/>
              </a:lnSpc>
            </a:pPr>
            <a:endParaRPr lang="en-US" sz="1800" dirty="0">
              <a:latin typeface="Verdana" pitchFamily="34" charset="0"/>
              <a:ea typeface="굴림" charset="-127"/>
            </a:endParaRPr>
          </a:p>
        </p:txBody>
      </p:sp>
    </p:spTree>
    <p:extLst>
      <p:ext uri="{BB962C8B-B14F-4D97-AF65-F5344CB8AC3E}">
        <p14:creationId xmlns:p14="http://schemas.microsoft.com/office/powerpoint/2010/main" val="2771417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914400"/>
            <a:ext cx="8686800" cy="715962"/>
          </a:xfrm>
        </p:spPr>
        <p:txBody>
          <a:bodyPr/>
          <a:lstStyle/>
          <a:p>
            <a:r>
              <a:rPr lang="en-US" sz="4000" dirty="0"/>
              <a:t>international and local incidents</a:t>
            </a:r>
            <a:br>
              <a:rPr lang="en-US" sz="4000" dirty="0"/>
            </a:br>
            <a:endParaRPr lang="ru-RU" sz="4000" dirty="0"/>
          </a:p>
        </p:txBody>
      </p:sp>
      <p:sp>
        <p:nvSpPr>
          <p:cNvPr id="17415" name="Rectangle 7"/>
          <p:cNvSpPr>
            <a:spLocks noGrp="1" noChangeArrowheads="1"/>
          </p:cNvSpPr>
          <p:nvPr>
            <p:ph type="body" idx="1"/>
          </p:nvPr>
        </p:nvSpPr>
        <p:spPr>
          <a:xfrm>
            <a:off x="609600" y="2209800"/>
            <a:ext cx="3733800" cy="4191000"/>
          </a:xfrm>
        </p:spPr>
        <p:txBody>
          <a:bodyPr/>
          <a:lstStyle/>
          <a:p>
            <a:pPr marL="0" indent="0">
              <a:lnSpc>
                <a:spcPct val="80000"/>
              </a:lnSpc>
              <a:buNone/>
            </a:pPr>
            <a:r>
              <a:rPr lang="en-US" sz="1800" dirty="0">
                <a:latin typeface="Verdana" pitchFamily="34" charset="0"/>
                <a:ea typeface="굴림" charset="-127"/>
              </a:rPr>
              <a:t>Between 19 and 21 December 2018, hundreds of flights were cancelled at Gatwick Airport near London, England, following reports of drone sightings close to the runway. The Drone caused major disruption, affecting approximately </a:t>
            </a:r>
            <a:r>
              <a:rPr lang="en-US" sz="1800" i="1" u="sng" dirty="0">
                <a:solidFill>
                  <a:srgbClr val="FF0000"/>
                </a:solidFill>
                <a:latin typeface="Verdana" pitchFamily="34" charset="0"/>
                <a:ea typeface="굴림" charset="-127"/>
              </a:rPr>
              <a:t>140,000 passengers and 1,000 flights</a:t>
            </a:r>
            <a:r>
              <a:rPr lang="en-US" sz="1800" u="sng" dirty="0">
                <a:solidFill>
                  <a:srgbClr val="FF0000"/>
                </a:solidFill>
                <a:latin typeface="Verdana" pitchFamily="34" charset="0"/>
                <a:ea typeface="굴림" charset="-127"/>
              </a:rPr>
              <a:t>. </a:t>
            </a:r>
            <a:r>
              <a:rPr lang="en-US" sz="1800" dirty="0">
                <a:latin typeface="Verdana" pitchFamily="34" charset="0"/>
                <a:ea typeface="굴림" charset="-127"/>
              </a:rPr>
              <a:t>It was the biggest disruption since ash from an Icelandic volcano shut the airport in 2010. On 21 December.</a:t>
            </a:r>
          </a:p>
        </p:txBody>
      </p:sp>
      <p:pic>
        <p:nvPicPr>
          <p:cNvPr id="165890" name="Picture 2" descr="C:\Users\ksag3\Desktop\drone project presntion\Untitled.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200" y="1470699"/>
            <a:ext cx="3276601" cy="3625176"/>
          </a:xfrm>
          <a:prstGeom prst="rect">
            <a:avLst/>
          </a:prstGeom>
          <a:noFill/>
          <a:extLst>
            <a:ext uri="{909E8E84-426E-40DD-AFC4-6F175D3DCCD1}">
              <a14:hiddenFill xmlns:a14="http://schemas.microsoft.com/office/drawing/2010/main">
                <a:solidFill>
                  <a:srgbClr val="FFFFFF"/>
                </a:solidFill>
              </a14:hiddenFill>
            </a:ext>
          </a:extLst>
        </p:spPr>
      </p:pic>
      <p:pic>
        <p:nvPicPr>
          <p:cNvPr id="165891" name="Picture 3" descr="C:\Users\ksag3\Desktop\drone project presntion\Sussex-Police-Drone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0600" y="3675165"/>
            <a:ext cx="2909888" cy="284142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6" name="Rectangle 5"/>
          <p:cNvSpPr txBox="1">
            <a:spLocks noChangeArrowheads="1"/>
          </p:cNvSpPr>
          <p:nvPr/>
        </p:nvSpPr>
        <p:spPr bwMode="auto">
          <a:xfrm>
            <a:off x="85725" y="1219200"/>
            <a:ext cx="8686800" cy="715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4400">
                <a:solidFill>
                  <a:schemeClr val="bg1"/>
                </a:solidFill>
                <a:latin typeface="+mj-lt"/>
                <a:ea typeface="+mj-ea"/>
                <a:cs typeface="+mj-cs"/>
              </a:defRPr>
            </a:lvl1pPr>
            <a:lvl2pPr algn="l" rtl="0" eaLnBrk="1" fontAlgn="base" hangingPunct="1">
              <a:spcBef>
                <a:spcPct val="0"/>
              </a:spcBef>
              <a:spcAft>
                <a:spcPct val="0"/>
              </a:spcAft>
              <a:defRPr sz="4400">
                <a:solidFill>
                  <a:schemeClr val="bg1"/>
                </a:solidFill>
                <a:latin typeface="Microsoft Sans Serif" pitchFamily="34" charset="0"/>
              </a:defRPr>
            </a:lvl2pPr>
            <a:lvl3pPr algn="l" rtl="0" eaLnBrk="1" fontAlgn="base" hangingPunct="1">
              <a:spcBef>
                <a:spcPct val="0"/>
              </a:spcBef>
              <a:spcAft>
                <a:spcPct val="0"/>
              </a:spcAft>
              <a:defRPr sz="4400">
                <a:solidFill>
                  <a:schemeClr val="bg1"/>
                </a:solidFill>
                <a:latin typeface="Microsoft Sans Serif" pitchFamily="34" charset="0"/>
              </a:defRPr>
            </a:lvl3pPr>
            <a:lvl4pPr algn="l" rtl="0" eaLnBrk="1" fontAlgn="base" hangingPunct="1">
              <a:spcBef>
                <a:spcPct val="0"/>
              </a:spcBef>
              <a:spcAft>
                <a:spcPct val="0"/>
              </a:spcAft>
              <a:defRPr sz="4400">
                <a:solidFill>
                  <a:schemeClr val="bg1"/>
                </a:solidFill>
                <a:latin typeface="Microsoft Sans Serif" pitchFamily="34" charset="0"/>
              </a:defRPr>
            </a:lvl4pPr>
            <a:lvl5pPr algn="l" rtl="0" eaLnBrk="1" fontAlgn="base" hangingPunct="1">
              <a:spcBef>
                <a:spcPct val="0"/>
              </a:spcBef>
              <a:spcAft>
                <a:spcPct val="0"/>
              </a:spcAft>
              <a:defRPr sz="4400">
                <a:solidFill>
                  <a:schemeClr val="bg1"/>
                </a:solidFill>
                <a:latin typeface="Microsoft Sans Serif" pitchFamily="34" charset="0"/>
              </a:defRPr>
            </a:lvl5pPr>
            <a:lvl6pPr marL="457200" algn="l" rtl="0" eaLnBrk="1" fontAlgn="base" hangingPunct="1">
              <a:spcBef>
                <a:spcPct val="0"/>
              </a:spcBef>
              <a:spcAft>
                <a:spcPct val="0"/>
              </a:spcAft>
              <a:defRPr sz="4400">
                <a:solidFill>
                  <a:schemeClr val="bg1"/>
                </a:solidFill>
                <a:latin typeface="Microsoft Sans Serif" pitchFamily="34" charset="0"/>
              </a:defRPr>
            </a:lvl6pPr>
            <a:lvl7pPr marL="914400" algn="l" rtl="0" eaLnBrk="1" fontAlgn="base" hangingPunct="1">
              <a:spcBef>
                <a:spcPct val="0"/>
              </a:spcBef>
              <a:spcAft>
                <a:spcPct val="0"/>
              </a:spcAft>
              <a:defRPr sz="4400">
                <a:solidFill>
                  <a:schemeClr val="bg1"/>
                </a:solidFill>
                <a:latin typeface="Microsoft Sans Serif" pitchFamily="34" charset="0"/>
              </a:defRPr>
            </a:lvl7pPr>
            <a:lvl8pPr marL="1371600" algn="l" rtl="0" eaLnBrk="1" fontAlgn="base" hangingPunct="1">
              <a:spcBef>
                <a:spcPct val="0"/>
              </a:spcBef>
              <a:spcAft>
                <a:spcPct val="0"/>
              </a:spcAft>
              <a:defRPr sz="4400">
                <a:solidFill>
                  <a:schemeClr val="bg1"/>
                </a:solidFill>
                <a:latin typeface="Microsoft Sans Serif" pitchFamily="34" charset="0"/>
              </a:defRPr>
            </a:lvl8pPr>
            <a:lvl9pPr marL="1828800" algn="l" rtl="0" eaLnBrk="1" fontAlgn="base" hangingPunct="1">
              <a:spcBef>
                <a:spcPct val="0"/>
              </a:spcBef>
              <a:spcAft>
                <a:spcPct val="0"/>
              </a:spcAft>
              <a:defRPr sz="4400">
                <a:solidFill>
                  <a:schemeClr val="bg1"/>
                </a:solidFill>
                <a:latin typeface="Microsoft Sans Serif" pitchFamily="34" charset="0"/>
              </a:defRPr>
            </a:lvl9pPr>
          </a:lstStyle>
          <a:p>
            <a:r>
              <a:rPr lang="en-US" sz="28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Gatwick Airport drone incident</a:t>
            </a:r>
          </a:p>
        </p:txBody>
      </p:sp>
    </p:spTree>
    <p:extLst>
      <p:ext uri="{BB962C8B-B14F-4D97-AF65-F5344CB8AC3E}">
        <p14:creationId xmlns:p14="http://schemas.microsoft.com/office/powerpoint/2010/main" val="2210292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914400"/>
            <a:ext cx="8686800" cy="715962"/>
          </a:xfrm>
        </p:spPr>
        <p:txBody>
          <a:bodyPr/>
          <a:lstStyle/>
          <a:p>
            <a:r>
              <a:rPr lang="en-US" sz="4000" dirty="0"/>
              <a:t>international and local incidents</a:t>
            </a:r>
            <a:br>
              <a:rPr lang="en-US" sz="4000" dirty="0"/>
            </a:br>
            <a:endParaRPr lang="ru-RU" sz="4000" dirty="0"/>
          </a:p>
        </p:txBody>
      </p:sp>
      <p:sp>
        <p:nvSpPr>
          <p:cNvPr id="17415" name="Rectangle 7"/>
          <p:cNvSpPr>
            <a:spLocks noGrp="1" noChangeArrowheads="1"/>
          </p:cNvSpPr>
          <p:nvPr>
            <p:ph type="body" idx="1"/>
          </p:nvPr>
        </p:nvSpPr>
        <p:spPr>
          <a:xfrm>
            <a:off x="609600" y="2209800"/>
            <a:ext cx="3733800" cy="4191000"/>
          </a:xfrm>
        </p:spPr>
        <p:txBody>
          <a:bodyPr/>
          <a:lstStyle/>
          <a:p>
            <a:pPr>
              <a:lnSpc>
                <a:spcPct val="80000"/>
              </a:lnSpc>
            </a:pPr>
            <a:r>
              <a:rPr lang="en-US" sz="1800" dirty="0">
                <a:latin typeface="Verdana" pitchFamily="34" charset="0"/>
                <a:ea typeface="굴림" charset="-127"/>
              </a:rPr>
              <a:t>On 14 September 2019, drones were used to attack the Saudi Aramco oil processing facilities at </a:t>
            </a:r>
            <a:r>
              <a:rPr lang="en-US" sz="1800" dirty="0" err="1">
                <a:latin typeface="Verdana" pitchFamily="34" charset="0"/>
                <a:ea typeface="굴림" charset="-127"/>
              </a:rPr>
              <a:t>Abqaiq</a:t>
            </a:r>
            <a:r>
              <a:rPr lang="en-US" sz="1800" dirty="0">
                <a:latin typeface="Verdana" pitchFamily="34" charset="0"/>
                <a:ea typeface="굴림" charset="-127"/>
              </a:rPr>
              <a:t> (</a:t>
            </a:r>
            <a:r>
              <a:rPr lang="en-US" sz="1800" dirty="0" err="1">
                <a:latin typeface="Verdana" pitchFamily="34" charset="0"/>
                <a:ea typeface="굴림" charset="-127"/>
              </a:rPr>
              <a:t>Biqayq</a:t>
            </a:r>
            <a:r>
              <a:rPr lang="en-US" sz="1800" dirty="0">
                <a:latin typeface="Verdana" pitchFamily="34" charset="0"/>
                <a:ea typeface="굴림" charset="-127"/>
              </a:rPr>
              <a:t> in Arabic) and </a:t>
            </a:r>
            <a:r>
              <a:rPr lang="en-US" sz="1800" dirty="0" err="1">
                <a:latin typeface="Verdana" pitchFamily="34" charset="0"/>
                <a:ea typeface="굴림" charset="-127"/>
              </a:rPr>
              <a:t>Khurais</a:t>
            </a:r>
            <a:r>
              <a:rPr lang="en-US" sz="1800" dirty="0">
                <a:latin typeface="Verdana" pitchFamily="34" charset="0"/>
                <a:ea typeface="굴림" charset="-127"/>
              </a:rPr>
              <a:t> in eastern Saudi Arabia.</a:t>
            </a:r>
          </a:p>
          <a:p>
            <a:pPr>
              <a:lnSpc>
                <a:spcPct val="80000"/>
              </a:lnSpc>
            </a:pPr>
            <a:endParaRPr lang="en-US" sz="1800" dirty="0">
              <a:latin typeface="Verdana" pitchFamily="34" charset="0"/>
              <a:ea typeface="굴림" charset="-127"/>
            </a:endParaRPr>
          </a:p>
          <a:p>
            <a:pPr>
              <a:lnSpc>
                <a:spcPct val="80000"/>
              </a:lnSpc>
            </a:pPr>
            <a:r>
              <a:rPr lang="en-US" sz="1800" dirty="0">
                <a:latin typeface="Verdana" pitchFamily="34" charset="0"/>
                <a:ea typeface="굴림" charset="-127"/>
              </a:rPr>
              <a:t>Government officials said that many more drones and cruise missiles were used for the attack and originated from the north and east, and that they were of Iranian manufacture</a:t>
            </a:r>
          </a:p>
        </p:txBody>
      </p:sp>
      <p:sp>
        <p:nvSpPr>
          <p:cNvPr id="6" name="Rectangle 5"/>
          <p:cNvSpPr txBox="1">
            <a:spLocks noChangeArrowheads="1"/>
          </p:cNvSpPr>
          <p:nvPr/>
        </p:nvSpPr>
        <p:spPr bwMode="auto">
          <a:xfrm>
            <a:off x="85725" y="1219200"/>
            <a:ext cx="8686800" cy="715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4400">
                <a:solidFill>
                  <a:schemeClr val="bg1"/>
                </a:solidFill>
                <a:latin typeface="+mj-lt"/>
                <a:ea typeface="+mj-ea"/>
                <a:cs typeface="+mj-cs"/>
              </a:defRPr>
            </a:lvl1pPr>
            <a:lvl2pPr algn="l" rtl="0" eaLnBrk="1" fontAlgn="base" hangingPunct="1">
              <a:spcBef>
                <a:spcPct val="0"/>
              </a:spcBef>
              <a:spcAft>
                <a:spcPct val="0"/>
              </a:spcAft>
              <a:defRPr sz="4400">
                <a:solidFill>
                  <a:schemeClr val="bg1"/>
                </a:solidFill>
                <a:latin typeface="Microsoft Sans Serif" pitchFamily="34" charset="0"/>
              </a:defRPr>
            </a:lvl2pPr>
            <a:lvl3pPr algn="l" rtl="0" eaLnBrk="1" fontAlgn="base" hangingPunct="1">
              <a:spcBef>
                <a:spcPct val="0"/>
              </a:spcBef>
              <a:spcAft>
                <a:spcPct val="0"/>
              </a:spcAft>
              <a:defRPr sz="4400">
                <a:solidFill>
                  <a:schemeClr val="bg1"/>
                </a:solidFill>
                <a:latin typeface="Microsoft Sans Serif" pitchFamily="34" charset="0"/>
              </a:defRPr>
            </a:lvl3pPr>
            <a:lvl4pPr algn="l" rtl="0" eaLnBrk="1" fontAlgn="base" hangingPunct="1">
              <a:spcBef>
                <a:spcPct val="0"/>
              </a:spcBef>
              <a:spcAft>
                <a:spcPct val="0"/>
              </a:spcAft>
              <a:defRPr sz="4400">
                <a:solidFill>
                  <a:schemeClr val="bg1"/>
                </a:solidFill>
                <a:latin typeface="Microsoft Sans Serif" pitchFamily="34" charset="0"/>
              </a:defRPr>
            </a:lvl4pPr>
            <a:lvl5pPr algn="l" rtl="0" eaLnBrk="1" fontAlgn="base" hangingPunct="1">
              <a:spcBef>
                <a:spcPct val="0"/>
              </a:spcBef>
              <a:spcAft>
                <a:spcPct val="0"/>
              </a:spcAft>
              <a:defRPr sz="4400">
                <a:solidFill>
                  <a:schemeClr val="bg1"/>
                </a:solidFill>
                <a:latin typeface="Microsoft Sans Serif" pitchFamily="34" charset="0"/>
              </a:defRPr>
            </a:lvl5pPr>
            <a:lvl6pPr marL="457200" algn="l" rtl="0" eaLnBrk="1" fontAlgn="base" hangingPunct="1">
              <a:spcBef>
                <a:spcPct val="0"/>
              </a:spcBef>
              <a:spcAft>
                <a:spcPct val="0"/>
              </a:spcAft>
              <a:defRPr sz="4400">
                <a:solidFill>
                  <a:schemeClr val="bg1"/>
                </a:solidFill>
                <a:latin typeface="Microsoft Sans Serif" pitchFamily="34" charset="0"/>
              </a:defRPr>
            </a:lvl6pPr>
            <a:lvl7pPr marL="914400" algn="l" rtl="0" eaLnBrk="1" fontAlgn="base" hangingPunct="1">
              <a:spcBef>
                <a:spcPct val="0"/>
              </a:spcBef>
              <a:spcAft>
                <a:spcPct val="0"/>
              </a:spcAft>
              <a:defRPr sz="4400">
                <a:solidFill>
                  <a:schemeClr val="bg1"/>
                </a:solidFill>
                <a:latin typeface="Microsoft Sans Serif" pitchFamily="34" charset="0"/>
              </a:defRPr>
            </a:lvl7pPr>
            <a:lvl8pPr marL="1371600" algn="l" rtl="0" eaLnBrk="1" fontAlgn="base" hangingPunct="1">
              <a:spcBef>
                <a:spcPct val="0"/>
              </a:spcBef>
              <a:spcAft>
                <a:spcPct val="0"/>
              </a:spcAft>
              <a:defRPr sz="4400">
                <a:solidFill>
                  <a:schemeClr val="bg1"/>
                </a:solidFill>
                <a:latin typeface="Microsoft Sans Serif" pitchFamily="34" charset="0"/>
              </a:defRPr>
            </a:lvl8pPr>
            <a:lvl9pPr marL="1828800" algn="l" rtl="0" eaLnBrk="1" fontAlgn="base" hangingPunct="1">
              <a:spcBef>
                <a:spcPct val="0"/>
              </a:spcBef>
              <a:spcAft>
                <a:spcPct val="0"/>
              </a:spcAft>
              <a:defRPr sz="4400">
                <a:solidFill>
                  <a:schemeClr val="bg1"/>
                </a:solidFill>
                <a:latin typeface="Microsoft Sans Serif" pitchFamily="34" charset="0"/>
              </a:defRPr>
            </a:lvl9pPr>
          </a:lstStyle>
          <a:p>
            <a:r>
              <a:rPr lang="en-US" sz="28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2019 </a:t>
            </a:r>
            <a:r>
              <a:rPr lang="en-US" sz="2800" b="1" dirty="0" err="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Abqaiq</a:t>
            </a:r>
            <a:r>
              <a:rPr lang="en-US" sz="28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t>
            </a:r>
            <a:r>
              <a:rPr lang="en-US" sz="2800" b="1" dirty="0" err="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Khurais</a:t>
            </a:r>
            <a:r>
              <a:rPr lang="en-US" sz="28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 attack</a:t>
            </a:r>
          </a:p>
        </p:txBody>
      </p:sp>
      <p:pic>
        <p:nvPicPr>
          <p:cNvPr id="166914" name="Picture 2" descr="C:\Users\ksag3\Desktop\drone project presntion\saudi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6800" y="1577181"/>
            <a:ext cx="4199794" cy="3511550"/>
          </a:xfrm>
          <a:prstGeom prst="rect">
            <a:avLst/>
          </a:prstGeom>
          <a:noFill/>
          <a:extLst>
            <a:ext uri="{909E8E84-426E-40DD-AFC4-6F175D3DCCD1}">
              <a14:hiddenFill xmlns:a14="http://schemas.microsoft.com/office/drawing/2010/main">
                <a:solidFill>
                  <a:srgbClr val="FFFFFF"/>
                </a:solidFill>
              </a14:hiddenFill>
            </a:ext>
          </a:extLst>
        </p:spPr>
      </p:pic>
      <p:pic>
        <p:nvPicPr>
          <p:cNvPr id="166915" name="Picture 3" descr="C:\Users\ksag3\Desktop\drone project presntion\Untitled2.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81525" y="3662726"/>
            <a:ext cx="2809875" cy="284767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2470239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err="1"/>
              <a:t>SkyNet</a:t>
            </a:r>
            <a:r>
              <a:rPr lang="en-US" sz="2800" dirty="0"/>
              <a:t>: The Deep learning Drone Hunter</a:t>
            </a:r>
          </a:p>
        </p:txBody>
      </p:sp>
      <p:sp>
        <p:nvSpPr>
          <p:cNvPr id="17415" name="Rectangle 7"/>
          <p:cNvSpPr>
            <a:spLocks noGrp="1" noChangeArrowheads="1"/>
          </p:cNvSpPr>
          <p:nvPr>
            <p:ph type="body" idx="1"/>
          </p:nvPr>
        </p:nvSpPr>
        <p:spPr>
          <a:xfrm>
            <a:off x="685800" y="1914525"/>
            <a:ext cx="3429000" cy="4191000"/>
          </a:xfrm>
        </p:spPr>
        <p:txBody>
          <a:bodyPr/>
          <a:lstStyle/>
          <a:p>
            <a:pPr>
              <a:lnSpc>
                <a:spcPct val="80000"/>
              </a:lnSpc>
            </a:pPr>
            <a:r>
              <a:rPr lang="en-US" sz="1800" dirty="0" err="1">
                <a:latin typeface="Verdana" pitchFamily="34" charset="0"/>
                <a:ea typeface="굴림" charset="-127"/>
              </a:rPr>
              <a:t>SkyNet</a:t>
            </a:r>
            <a:r>
              <a:rPr lang="en-US" sz="1800" dirty="0">
                <a:latin typeface="Verdana" pitchFamily="34" charset="0"/>
                <a:ea typeface="굴림" charset="-127"/>
              </a:rPr>
              <a:t> is a Deep learning Drone detection system  </a:t>
            </a:r>
          </a:p>
          <a:p>
            <a:pPr>
              <a:lnSpc>
                <a:spcPct val="80000"/>
              </a:lnSpc>
            </a:pPr>
            <a:r>
              <a:rPr lang="en-US" sz="1800" dirty="0">
                <a:latin typeface="Verdana" pitchFamily="34" charset="0"/>
                <a:ea typeface="굴림" charset="-127"/>
              </a:rPr>
              <a:t>Custom built for speed and agility.</a:t>
            </a:r>
          </a:p>
          <a:p>
            <a:pPr>
              <a:lnSpc>
                <a:spcPct val="80000"/>
              </a:lnSpc>
            </a:pPr>
            <a:r>
              <a:rPr lang="en-US" sz="1800" dirty="0">
                <a:latin typeface="Verdana" pitchFamily="34" charset="0"/>
                <a:ea typeface="굴림" charset="-127"/>
              </a:rPr>
              <a:t>Use Linux for stability, speed and low power consumption. </a:t>
            </a:r>
          </a:p>
          <a:p>
            <a:pPr>
              <a:lnSpc>
                <a:spcPct val="80000"/>
              </a:lnSpc>
            </a:pPr>
            <a:r>
              <a:rPr lang="en-US" sz="1800" dirty="0">
                <a:latin typeface="Verdana" pitchFamily="34" charset="0"/>
                <a:ea typeface="굴림" charset="-127"/>
              </a:rPr>
              <a:t>Based on the </a:t>
            </a:r>
            <a:r>
              <a:rPr lang="en-US" sz="1800" dirty="0" err="1">
                <a:latin typeface="Verdana" pitchFamily="34" charset="0"/>
                <a:ea typeface="굴림" charset="-127"/>
              </a:rPr>
              <a:t>Darknet</a:t>
            </a:r>
            <a:r>
              <a:rPr lang="en-US" sz="1800" dirty="0">
                <a:latin typeface="Verdana" pitchFamily="34" charset="0"/>
                <a:ea typeface="굴림" charset="-127"/>
              </a:rPr>
              <a:t> neural network framework.</a:t>
            </a:r>
          </a:p>
          <a:p>
            <a:pPr>
              <a:lnSpc>
                <a:spcPct val="80000"/>
              </a:lnSpc>
            </a:pPr>
            <a:r>
              <a:rPr lang="en-US" sz="1800" dirty="0" err="1">
                <a:latin typeface="Verdana" pitchFamily="34" charset="0"/>
                <a:ea typeface="굴림" charset="-127"/>
              </a:rPr>
              <a:t>SkyNet</a:t>
            </a:r>
            <a:r>
              <a:rPr lang="en-US" sz="1800" dirty="0">
                <a:latin typeface="Verdana" pitchFamily="34" charset="0"/>
                <a:ea typeface="굴림" charset="-127"/>
              </a:rPr>
              <a:t> can provide a real-time high accuracy drone detection.</a:t>
            </a:r>
          </a:p>
        </p:txBody>
      </p:sp>
      <p:pic>
        <p:nvPicPr>
          <p:cNvPr id="168964" name="Picture 4" descr="3D-Printed Gimbal Pan/Tilts Cameras and… Lasers? - Hackster.i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7775" y="2590800"/>
            <a:ext cx="3784600" cy="2838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6656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Main Software:</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77159"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534452"/>
            <a:ext cx="1001486" cy="1001486"/>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63330" y="2743200"/>
            <a:ext cx="2085220" cy="1200329"/>
          </a:xfrm>
          <a:prstGeom prst="rect">
            <a:avLst/>
          </a:prstGeom>
          <a:noFill/>
        </p:spPr>
        <p:txBody>
          <a:bodyPr wrap="square" rtlCol="0">
            <a:spAutoFit/>
          </a:bodyPr>
          <a:lstStyle/>
          <a:p>
            <a:r>
              <a:rPr lang="en-US" sz="1800" dirty="0">
                <a:solidFill>
                  <a:schemeClr val="bg1"/>
                </a:solidFill>
              </a:rPr>
              <a:t>Ubuntu is a free and open-source Linux distribution based on </a:t>
            </a:r>
            <a:r>
              <a:rPr lang="en-US" sz="1800" dirty="0" err="1">
                <a:solidFill>
                  <a:schemeClr val="bg1"/>
                </a:solidFill>
              </a:rPr>
              <a:t>Debian</a:t>
            </a:r>
            <a:endParaRPr lang="en-US" sz="1800" dirty="0">
              <a:solidFill>
                <a:schemeClr val="bg1"/>
              </a:solidFill>
            </a:endParaRPr>
          </a:p>
        </p:txBody>
      </p:sp>
      <p:pic>
        <p:nvPicPr>
          <p:cNvPr id="177160"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10951" y="1534452"/>
            <a:ext cx="1001486" cy="1001486"/>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2933700" y="2743200"/>
            <a:ext cx="2324100" cy="923330"/>
          </a:xfrm>
          <a:prstGeom prst="rect">
            <a:avLst/>
          </a:prstGeom>
          <a:noFill/>
        </p:spPr>
        <p:txBody>
          <a:bodyPr wrap="square" rtlCol="0">
            <a:spAutoFit/>
          </a:bodyPr>
          <a:lstStyle/>
          <a:p>
            <a:r>
              <a:rPr lang="en-US" sz="1800" b="1" dirty="0" err="1">
                <a:solidFill>
                  <a:schemeClr val="bg1"/>
                </a:solidFill>
              </a:rPr>
              <a:t>Darknet</a:t>
            </a:r>
            <a:r>
              <a:rPr lang="en-US" sz="1800" dirty="0">
                <a:solidFill>
                  <a:schemeClr val="bg1"/>
                </a:solidFill>
              </a:rPr>
              <a:t> is a framework to train neural networks.</a:t>
            </a:r>
          </a:p>
        </p:txBody>
      </p:sp>
      <p:sp>
        <p:nvSpPr>
          <p:cNvPr id="6" name="Rectangle 5"/>
          <p:cNvSpPr/>
          <p:nvPr/>
        </p:nvSpPr>
        <p:spPr>
          <a:xfrm>
            <a:off x="5791200" y="2743199"/>
            <a:ext cx="2345146" cy="1200329"/>
          </a:xfrm>
          <a:prstGeom prst="rect">
            <a:avLst/>
          </a:prstGeom>
        </p:spPr>
        <p:txBody>
          <a:bodyPr wrap="square">
            <a:spAutoFit/>
          </a:bodyPr>
          <a:lstStyle/>
          <a:p>
            <a:r>
              <a:rPr lang="en-US" sz="1800" b="1" dirty="0">
                <a:solidFill>
                  <a:schemeClr val="bg1"/>
                </a:solidFill>
              </a:rPr>
              <a:t>YOLOv3</a:t>
            </a:r>
            <a:r>
              <a:rPr lang="en-US" sz="1800" dirty="0">
                <a:solidFill>
                  <a:schemeClr val="bg1"/>
                </a:solidFill>
              </a:rPr>
              <a:t> is a popular object detection algorithm YOLO – You Only Look Once.</a:t>
            </a:r>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77163" name="Picture 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2200" y="1524000"/>
            <a:ext cx="1752600" cy="927512"/>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7164" name="Picture 1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14400" y="4114800"/>
            <a:ext cx="1076479" cy="950723"/>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115140" y="5080726"/>
            <a:ext cx="3042159" cy="1200329"/>
          </a:xfrm>
          <a:prstGeom prst="rect">
            <a:avLst/>
          </a:prstGeom>
          <a:noFill/>
        </p:spPr>
        <p:txBody>
          <a:bodyPr wrap="square" rtlCol="0">
            <a:spAutoFit/>
          </a:bodyPr>
          <a:lstStyle/>
          <a:p>
            <a:r>
              <a:rPr lang="en-US" sz="1800" dirty="0" err="1">
                <a:solidFill>
                  <a:schemeClr val="bg1"/>
                </a:solidFill>
              </a:rPr>
              <a:t>OpenCV</a:t>
            </a:r>
            <a:r>
              <a:rPr lang="en-US" sz="1800" dirty="0">
                <a:solidFill>
                  <a:schemeClr val="bg1"/>
                </a:solidFill>
              </a:rPr>
              <a:t> is a library of programming functions mainly aimed at real-time computer vision</a:t>
            </a:r>
          </a:p>
        </p:txBody>
      </p:sp>
      <p:pic>
        <p:nvPicPr>
          <p:cNvPr id="177165" name="Picture 13"/>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60053" y="4114800"/>
            <a:ext cx="1503281" cy="846132"/>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2819400" y="5065523"/>
            <a:ext cx="2514600" cy="1754326"/>
          </a:xfrm>
          <a:prstGeom prst="rect">
            <a:avLst/>
          </a:prstGeom>
          <a:noFill/>
        </p:spPr>
        <p:txBody>
          <a:bodyPr wrap="square" rtlCol="0">
            <a:spAutoFit/>
          </a:bodyPr>
          <a:lstStyle/>
          <a:p>
            <a:r>
              <a:rPr lang="en-US" sz="1800" dirty="0">
                <a:solidFill>
                  <a:schemeClr val="bg1"/>
                </a:solidFill>
              </a:rPr>
              <a:t>CUDA is a parallel computing platform and application programming interface model created by </a:t>
            </a:r>
            <a:r>
              <a:rPr lang="en-US" sz="1800" dirty="0" err="1">
                <a:solidFill>
                  <a:schemeClr val="bg1"/>
                </a:solidFill>
              </a:rPr>
              <a:t>Nvidia</a:t>
            </a:r>
            <a:r>
              <a:rPr lang="en-US" sz="1800" dirty="0">
                <a:solidFill>
                  <a:schemeClr val="bg1"/>
                </a:solidFill>
              </a:rPr>
              <a:t>.</a:t>
            </a:r>
          </a:p>
        </p:txBody>
      </p:sp>
      <p:pic>
        <p:nvPicPr>
          <p:cNvPr id="177166" name="Picture 14"/>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247422" y="4114800"/>
            <a:ext cx="1432701" cy="806383"/>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5789447" y="5080726"/>
            <a:ext cx="2346899" cy="1200329"/>
          </a:xfrm>
          <a:prstGeom prst="rect">
            <a:avLst/>
          </a:prstGeom>
          <a:noFill/>
        </p:spPr>
        <p:txBody>
          <a:bodyPr wrap="square" rtlCol="0">
            <a:spAutoFit/>
          </a:bodyPr>
          <a:lstStyle/>
          <a:p>
            <a:r>
              <a:rPr lang="en-US" sz="1800" dirty="0">
                <a:solidFill>
                  <a:schemeClr val="bg1"/>
                </a:solidFill>
              </a:rPr>
              <a:t> </a:t>
            </a:r>
            <a:r>
              <a:rPr lang="en-US" sz="1800" b="1" dirty="0" err="1">
                <a:solidFill>
                  <a:schemeClr val="bg1"/>
                </a:solidFill>
              </a:rPr>
              <a:t>cuDNN</a:t>
            </a:r>
            <a:r>
              <a:rPr lang="en-US" sz="1800" dirty="0">
                <a:solidFill>
                  <a:schemeClr val="bg1"/>
                </a:solidFill>
              </a:rPr>
              <a:t> is a GPU-accelerated library of primitives for deep neural networks.</a:t>
            </a:r>
          </a:p>
        </p:txBody>
      </p:sp>
    </p:spTree>
    <p:extLst>
      <p:ext uri="{BB962C8B-B14F-4D97-AF65-F5344CB8AC3E}">
        <p14:creationId xmlns:p14="http://schemas.microsoft.com/office/powerpoint/2010/main" val="2269373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Grp="1" noChangeArrowheads="1"/>
          </p:cNvSpPr>
          <p:nvPr>
            <p:ph type="title"/>
          </p:nvPr>
        </p:nvSpPr>
        <p:spPr>
          <a:xfrm>
            <a:off x="76200" y="838200"/>
            <a:ext cx="8686800" cy="715962"/>
          </a:xfrm>
        </p:spPr>
        <p:txBody>
          <a:bodyPr/>
          <a:lstStyle/>
          <a:p>
            <a:r>
              <a:rPr lang="en-US" sz="2800" dirty="0"/>
              <a:t>Main Hardware:</a:t>
            </a:r>
          </a:p>
        </p:txBody>
      </p:sp>
      <p:sp>
        <p:nvSpPr>
          <p:cNvPr id="3" name="AutoShape 6" descr="Logo, ubuntu Free Icon of Pacifica Ic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descr="YOLO: Real-Time Object Detectio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7817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2000" y="1981200"/>
            <a:ext cx="1517596" cy="1504950"/>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76200" y="3657600"/>
            <a:ext cx="2819400" cy="1754326"/>
          </a:xfrm>
          <a:prstGeom prst="rect">
            <a:avLst/>
          </a:prstGeom>
          <a:noFill/>
        </p:spPr>
        <p:txBody>
          <a:bodyPr wrap="square" rtlCol="0">
            <a:spAutoFit/>
          </a:bodyPr>
          <a:lstStyle/>
          <a:p>
            <a:r>
              <a:rPr lang="en-US" sz="1800" dirty="0">
                <a:solidFill>
                  <a:schemeClr val="bg1"/>
                </a:solidFill>
              </a:rPr>
              <a:t>NVIDIA </a:t>
            </a:r>
            <a:r>
              <a:rPr lang="en-US" sz="1800" b="1" dirty="0" err="1">
                <a:solidFill>
                  <a:schemeClr val="bg1"/>
                </a:solidFill>
              </a:rPr>
              <a:t>Jetson</a:t>
            </a:r>
            <a:r>
              <a:rPr lang="en-US" sz="1800" b="1" dirty="0">
                <a:solidFill>
                  <a:schemeClr val="bg1"/>
                </a:solidFill>
              </a:rPr>
              <a:t> Xavier</a:t>
            </a:r>
            <a:r>
              <a:rPr lang="en-US" sz="1800" dirty="0">
                <a:solidFill>
                  <a:schemeClr val="bg1"/>
                </a:solidFill>
              </a:rPr>
              <a:t> is an AI computer for autonomous machines, delivering the performance of a GPU workstation.</a:t>
            </a:r>
          </a:p>
        </p:txBody>
      </p:sp>
      <p:pic>
        <p:nvPicPr>
          <p:cNvPr id="17817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14726" y="2438400"/>
            <a:ext cx="1743674" cy="750094"/>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TextBox 10"/>
          <p:cNvSpPr txBox="1"/>
          <p:nvPr/>
        </p:nvSpPr>
        <p:spPr>
          <a:xfrm>
            <a:off x="3352800" y="3657600"/>
            <a:ext cx="2209800" cy="1754326"/>
          </a:xfrm>
          <a:prstGeom prst="rect">
            <a:avLst/>
          </a:prstGeom>
          <a:noFill/>
        </p:spPr>
        <p:txBody>
          <a:bodyPr wrap="square" rtlCol="0">
            <a:spAutoFit/>
          </a:bodyPr>
          <a:lstStyle/>
          <a:p>
            <a:r>
              <a:rPr lang="en-US" sz="1800" dirty="0">
                <a:solidFill>
                  <a:schemeClr val="bg1"/>
                </a:solidFill>
              </a:rPr>
              <a:t>The </a:t>
            </a:r>
            <a:r>
              <a:rPr lang="en-US" sz="1800" b="1" dirty="0">
                <a:solidFill>
                  <a:schemeClr val="bg1"/>
                </a:solidFill>
              </a:rPr>
              <a:t>Intel</a:t>
            </a:r>
            <a:r>
              <a:rPr lang="en-US" sz="1800" dirty="0">
                <a:solidFill>
                  <a:schemeClr val="bg1"/>
                </a:solidFill>
              </a:rPr>
              <a:t>® </a:t>
            </a:r>
            <a:r>
              <a:rPr lang="en-US" sz="1800" dirty="0" err="1">
                <a:solidFill>
                  <a:schemeClr val="bg1"/>
                </a:solidFill>
              </a:rPr>
              <a:t>RealSense</a:t>
            </a:r>
            <a:r>
              <a:rPr lang="en-US" sz="1800" dirty="0">
                <a:solidFill>
                  <a:schemeClr val="bg1"/>
                </a:solidFill>
              </a:rPr>
              <a:t>™ Depth Camera D435 Series uses stereo vision to calculate depth.</a:t>
            </a:r>
          </a:p>
        </p:txBody>
      </p:sp>
      <p:pic>
        <p:nvPicPr>
          <p:cNvPr id="17818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781800" y="1945838"/>
            <a:ext cx="1281113" cy="1538874"/>
          </a:xfrm>
          <a:prstGeom prst="rect">
            <a:avLst/>
          </a:prstGeom>
          <a:noFill/>
          <a:ln>
            <a:noFill/>
          </a:ln>
          <a:effectLst/>
          <a:extLst>
            <a:ext uri="{909E8E84-426E-40DD-AFC4-6F175D3DCCD1}">
              <a14:hiddenFill xmlns:a14="http://schemas.microsoft.com/office/drawing/2010/main">
                <a:gradFill rotWithShape="1">
                  <a:gsLst>
                    <a:gs pos="0">
                      <a:schemeClr val="bg2">
                        <a:gamma/>
                        <a:tint val="26667"/>
                        <a:invGamma/>
                      </a:schemeClr>
                    </a:gs>
                    <a:gs pos="100000">
                      <a:schemeClr val="bg2">
                        <a:alpha val="14999"/>
                      </a:schemeClr>
                    </a:gs>
                  </a:gsLst>
                  <a:lin ang="5400000" scaled="1"/>
                </a:gra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6410445" y="3657600"/>
            <a:ext cx="2361600" cy="1200329"/>
          </a:xfrm>
          <a:prstGeom prst="rect">
            <a:avLst/>
          </a:prstGeom>
          <a:noFill/>
        </p:spPr>
        <p:txBody>
          <a:bodyPr wrap="square" rtlCol="0">
            <a:spAutoFit/>
          </a:bodyPr>
          <a:lstStyle/>
          <a:p>
            <a:r>
              <a:rPr lang="en-US" sz="1800" dirty="0">
                <a:solidFill>
                  <a:schemeClr val="bg1"/>
                </a:solidFill>
              </a:rPr>
              <a:t>Multi-Turn </a:t>
            </a:r>
            <a:r>
              <a:rPr lang="en-US" sz="1800" dirty="0" err="1">
                <a:solidFill>
                  <a:schemeClr val="bg1"/>
                </a:solidFill>
              </a:rPr>
              <a:t>Torxis</a:t>
            </a:r>
            <a:r>
              <a:rPr lang="en-US" sz="1800" dirty="0">
                <a:solidFill>
                  <a:schemeClr val="bg1"/>
                </a:solidFill>
              </a:rPr>
              <a:t> Servo, Industrial grade Servo with</a:t>
            </a:r>
            <a:br>
              <a:rPr lang="en-US" sz="1800" dirty="0">
                <a:solidFill>
                  <a:schemeClr val="bg1"/>
                </a:solidFill>
              </a:rPr>
            </a:br>
            <a:r>
              <a:rPr lang="en-US" sz="1800" dirty="0">
                <a:solidFill>
                  <a:schemeClr val="bg1"/>
                </a:solidFill>
              </a:rPr>
              <a:t>Super High Torque.</a:t>
            </a:r>
          </a:p>
        </p:txBody>
      </p:sp>
    </p:spTree>
    <p:extLst>
      <p:ext uri="{BB962C8B-B14F-4D97-AF65-F5344CB8AC3E}">
        <p14:creationId xmlns:p14="http://schemas.microsoft.com/office/powerpoint/2010/main" val="3165339924"/>
      </p:ext>
    </p:extLst>
  </p:cSld>
  <p:clrMapOvr>
    <a:masterClrMapping/>
  </p:clrMapOvr>
</p:sld>
</file>

<file path=ppt/theme/theme1.xml><?xml version="1.0" encoding="utf-8"?>
<a:theme xmlns:a="http://schemas.openxmlformats.org/drawingml/2006/main" name="Theme PPT (5)">
  <a:themeElements>
    <a:clrScheme name="powerpoint-template-24 16">
      <a:dk1>
        <a:srgbClr val="4D4D4D"/>
      </a:dk1>
      <a:lt1>
        <a:srgbClr val="FFFFFF"/>
      </a:lt1>
      <a:dk2>
        <a:srgbClr val="4D4D4D"/>
      </a:dk2>
      <a:lt2>
        <a:srgbClr val="285E80"/>
      </a:lt2>
      <a:accent1>
        <a:srgbClr val="3E7A98"/>
      </a:accent1>
      <a:accent2>
        <a:srgbClr val="5A91AC"/>
      </a:accent2>
      <a:accent3>
        <a:srgbClr val="FFFFFF"/>
      </a:accent3>
      <a:accent4>
        <a:srgbClr val="404040"/>
      </a:accent4>
      <a:accent5>
        <a:srgbClr val="AFBECA"/>
      </a:accent5>
      <a:accent6>
        <a:srgbClr val="51839B"/>
      </a:accent6>
      <a:hlink>
        <a:srgbClr val="6C9FB8"/>
      </a:hlink>
      <a:folHlink>
        <a:srgbClr val="DDDDDD"/>
      </a:folHlink>
    </a:clrScheme>
    <a:fontScheme name="powerpoint-template-24">
      <a:majorFont>
        <a:latin typeface="Microsoft Sans Serif"/>
        <a:ea typeface=""/>
        <a:cs typeface=""/>
      </a:majorFont>
      <a:minorFont>
        <a:latin typeface="Microsoft Sans Serif"/>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chemeClr val="bg2">
                <a:gamma/>
                <a:tint val="26667"/>
                <a:invGamma/>
              </a:schemeClr>
            </a:gs>
            <a:gs pos="100000">
              <a:schemeClr val="bg2">
                <a:alpha val="14999"/>
              </a:schemeClr>
            </a:gs>
          </a:gsLst>
          <a:lin ang="5400000" scaled="1"/>
        </a:gra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gradFill rotWithShape="1">
          <a:gsLst>
            <a:gs pos="0">
              <a:schemeClr val="bg2">
                <a:gamma/>
                <a:tint val="26667"/>
                <a:invGamma/>
              </a:schemeClr>
            </a:gs>
            <a:gs pos="100000">
              <a:schemeClr val="bg2">
                <a:alpha val="14999"/>
              </a:schemeClr>
            </a:gs>
          </a:gsLst>
          <a:lin ang="5400000" scaled="1"/>
        </a:gra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powerpoint-template-24 1">
        <a:dk1>
          <a:srgbClr val="4D4D4D"/>
        </a:dk1>
        <a:lt1>
          <a:srgbClr val="FFFFFF"/>
        </a:lt1>
        <a:dk2>
          <a:srgbClr val="4D4D4D"/>
        </a:dk2>
        <a:lt2>
          <a:srgbClr val="0C209B"/>
        </a:lt2>
        <a:accent1>
          <a:srgbClr val="2167BF"/>
        </a:accent1>
        <a:accent2>
          <a:srgbClr val="C60C0D"/>
        </a:accent2>
        <a:accent3>
          <a:srgbClr val="FFFFFF"/>
        </a:accent3>
        <a:accent4>
          <a:srgbClr val="404040"/>
        </a:accent4>
        <a:accent5>
          <a:srgbClr val="ABB8DC"/>
        </a:accent5>
        <a:accent6>
          <a:srgbClr val="B30A0B"/>
        </a:accent6>
        <a:hlink>
          <a:srgbClr val="4793C7"/>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2">
        <a:dk1>
          <a:srgbClr val="4D4D4D"/>
        </a:dk1>
        <a:lt1>
          <a:srgbClr val="FFFFFF"/>
        </a:lt1>
        <a:dk2>
          <a:srgbClr val="4D4D4D"/>
        </a:dk2>
        <a:lt2>
          <a:srgbClr val="CC0000"/>
        </a:lt2>
        <a:accent1>
          <a:srgbClr val="FF9933"/>
        </a:accent1>
        <a:accent2>
          <a:srgbClr val="009900"/>
        </a:accent2>
        <a:accent3>
          <a:srgbClr val="FFFFFF"/>
        </a:accent3>
        <a:accent4>
          <a:srgbClr val="404040"/>
        </a:accent4>
        <a:accent5>
          <a:srgbClr val="FFCAAD"/>
        </a:accent5>
        <a:accent6>
          <a:srgbClr val="008A00"/>
        </a:accent6>
        <a:hlink>
          <a:srgbClr val="3366FF"/>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3">
        <a:dk1>
          <a:srgbClr val="4D4D4D"/>
        </a:dk1>
        <a:lt1>
          <a:srgbClr val="FFFFFF"/>
        </a:lt1>
        <a:dk2>
          <a:srgbClr val="4D4D4D"/>
        </a:dk2>
        <a:lt2>
          <a:srgbClr val="116DE4"/>
        </a:lt2>
        <a:accent1>
          <a:srgbClr val="235CAF"/>
        </a:accent1>
        <a:accent2>
          <a:srgbClr val="54A1EE"/>
        </a:accent2>
        <a:accent3>
          <a:srgbClr val="FFFFFF"/>
        </a:accent3>
        <a:accent4>
          <a:srgbClr val="404040"/>
        </a:accent4>
        <a:accent5>
          <a:srgbClr val="ACB5D4"/>
        </a:accent5>
        <a:accent6>
          <a:srgbClr val="4B91D8"/>
        </a:accent6>
        <a:hlink>
          <a:srgbClr val="1391EF"/>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4">
        <a:dk1>
          <a:srgbClr val="4D4D4D"/>
        </a:dk1>
        <a:lt1>
          <a:srgbClr val="FFFFFF"/>
        </a:lt1>
        <a:dk2>
          <a:srgbClr val="4D4D4D"/>
        </a:dk2>
        <a:lt2>
          <a:srgbClr val="246DD8"/>
        </a:lt2>
        <a:accent1>
          <a:srgbClr val="2FC5F1"/>
        </a:accent1>
        <a:accent2>
          <a:srgbClr val="218DEB"/>
        </a:accent2>
        <a:accent3>
          <a:srgbClr val="FFFFFF"/>
        </a:accent3>
        <a:accent4>
          <a:srgbClr val="404040"/>
        </a:accent4>
        <a:accent5>
          <a:srgbClr val="ADDFF7"/>
        </a:accent5>
        <a:accent6>
          <a:srgbClr val="1D7FD5"/>
        </a:accent6>
        <a:hlink>
          <a:srgbClr val="39A1EB"/>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5">
        <a:dk1>
          <a:srgbClr val="4D4D4D"/>
        </a:dk1>
        <a:lt1>
          <a:srgbClr val="FFFFFF"/>
        </a:lt1>
        <a:dk2>
          <a:srgbClr val="4D4D4D"/>
        </a:dk2>
        <a:lt2>
          <a:srgbClr val="4377BA"/>
        </a:lt2>
        <a:accent1>
          <a:srgbClr val="5793D1"/>
        </a:accent1>
        <a:accent2>
          <a:srgbClr val="5FA2DB"/>
        </a:accent2>
        <a:accent3>
          <a:srgbClr val="FFFFFF"/>
        </a:accent3>
        <a:accent4>
          <a:srgbClr val="404040"/>
        </a:accent4>
        <a:accent5>
          <a:srgbClr val="B4C8E5"/>
        </a:accent5>
        <a:accent6>
          <a:srgbClr val="5592C6"/>
        </a:accent6>
        <a:hlink>
          <a:srgbClr val="68AEE3"/>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6">
        <a:dk1>
          <a:srgbClr val="4D4D4D"/>
        </a:dk1>
        <a:lt1>
          <a:srgbClr val="FFFFFF"/>
        </a:lt1>
        <a:dk2>
          <a:srgbClr val="4D4D4D"/>
        </a:dk2>
        <a:lt2>
          <a:srgbClr val="0067B5"/>
        </a:lt2>
        <a:accent1>
          <a:srgbClr val="1881BF"/>
        </a:accent1>
        <a:accent2>
          <a:srgbClr val="39B0DA"/>
        </a:accent2>
        <a:accent3>
          <a:srgbClr val="FFFFFF"/>
        </a:accent3>
        <a:accent4>
          <a:srgbClr val="404040"/>
        </a:accent4>
        <a:accent5>
          <a:srgbClr val="ABC1DC"/>
        </a:accent5>
        <a:accent6>
          <a:srgbClr val="339FC5"/>
        </a:accent6>
        <a:hlink>
          <a:srgbClr val="40B0DB"/>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7">
        <a:dk1>
          <a:srgbClr val="4D4D4D"/>
        </a:dk1>
        <a:lt1>
          <a:srgbClr val="FFFFFF"/>
        </a:lt1>
        <a:dk2>
          <a:srgbClr val="4D4D4D"/>
        </a:dk2>
        <a:lt2>
          <a:srgbClr val="026788"/>
        </a:lt2>
        <a:accent1>
          <a:srgbClr val="0089B3"/>
        </a:accent1>
        <a:accent2>
          <a:srgbClr val="01A2CE"/>
        </a:accent2>
        <a:accent3>
          <a:srgbClr val="FFFFFF"/>
        </a:accent3>
        <a:accent4>
          <a:srgbClr val="404040"/>
        </a:accent4>
        <a:accent5>
          <a:srgbClr val="AAC4D6"/>
        </a:accent5>
        <a:accent6>
          <a:srgbClr val="0192BA"/>
        </a:accent6>
        <a:hlink>
          <a:srgbClr val="01B3D8"/>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8">
        <a:dk1>
          <a:srgbClr val="4D4D4D"/>
        </a:dk1>
        <a:lt1>
          <a:srgbClr val="FFFFFF"/>
        </a:lt1>
        <a:dk2>
          <a:srgbClr val="4D4D4D"/>
        </a:dk2>
        <a:lt2>
          <a:srgbClr val="036CB7"/>
        </a:lt2>
        <a:accent1>
          <a:srgbClr val="1878BD"/>
        </a:accent1>
        <a:accent2>
          <a:srgbClr val="3E8EC8"/>
        </a:accent2>
        <a:accent3>
          <a:srgbClr val="FFFFFF"/>
        </a:accent3>
        <a:accent4>
          <a:srgbClr val="404040"/>
        </a:accent4>
        <a:accent5>
          <a:srgbClr val="ABBEDB"/>
        </a:accent5>
        <a:accent6>
          <a:srgbClr val="3780B5"/>
        </a:accent6>
        <a:hlink>
          <a:srgbClr val="559CCE"/>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9">
        <a:dk1>
          <a:srgbClr val="4D4D4D"/>
        </a:dk1>
        <a:lt1>
          <a:srgbClr val="FFFFFF"/>
        </a:lt1>
        <a:dk2>
          <a:srgbClr val="4D4D4D"/>
        </a:dk2>
        <a:lt2>
          <a:srgbClr val="036CB7"/>
        </a:lt2>
        <a:accent1>
          <a:srgbClr val="1878BD"/>
        </a:accent1>
        <a:accent2>
          <a:srgbClr val="3E8EC8"/>
        </a:accent2>
        <a:accent3>
          <a:srgbClr val="FFFFFF"/>
        </a:accent3>
        <a:accent4>
          <a:srgbClr val="404040"/>
        </a:accent4>
        <a:accent5>
          <a:srgbClr val="ABBEDB"/>
        </a:accent5>
        <a:accent6>
          <a:srgbClr val="3780B5"/>
        </a:accent6>
        <a:hlink>
          <a:srgbClr val="006AB6"/>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0">
        <a:dk1>
          <a:srgbClr val="4D4D4D"/>
        </a:dk1>
        <a:lt1>
          <a:srgbClr val="FFFFFF"/>
        </a:lt1>
        <a:dk2>
          <a:srgbClr val="4D4D4D"/>
        </a:dk2>
        <a:lt2>
          <a:srgbClr val="0045A3"/>
        </a:lt2>
        <a:accent1>
          <a:srgbClr val="005AB6"/>
        </a:accent1>
        <a:accent2>
          <a:srgbClr val="0073CF"/>
        </a:accent2>
        <a:accent3>
          <a:srgbClr val="FFFFFF"/>
        </a:accent3>
        <a:accent4>
          <a:srgbClr val="404040"/>
        </a:accent4>
        <a:accent5>
          <a:srgbClr val="AAB5D7"/>
        </a:accent5>
        <a:accent6>
          <a:srgbClr val="0068BB"/>
        </a:accent6>
        <a:hlink>
          <a:srgbClr val="0084D9"/>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1">
        <a:dk1>
          <a:srgbClr val="4D4D4D"/>
        </a:dk1>
        <a:lt1>
          <a:srgbClr val="FFFFFF"/>
        </a:lt1>
        <a:dk2>
          <a:srgbClr val="4D4D4D"/>
        </a:dk2>
        <a:lt2>
          <a:srgbClr val="205EDC"/>
        </a:lt2>
        <a:accent1>
          <a:srgbClr val="3488E9"/>
        </a:accent1>
        <a:accent2>
          <a:srgbClr val="50B3F5"/>
        </a:accent2>
        <a:accent3>
          <a:srgbClr val="FFFFFF"/>
        </a:accent3>
        <a:accent4>
          <a:srgbClr val="404040"/>
        </a:accent4>
        <a:accent5>
          <a:srgbClr val="AEC3F2"/>
        </a:accent5>
        <a:accent6>
          <a:srgbClr val="48A2DE"/>
        </a:accent6>
        <a:hlink>
          <a:srgbClr val="65D4FF"/>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2">
        <a:dk1>
          <a:srgbClr val="4D4D4D"/>
        </a:dk1>
        <a:lt1>
          <a:srgbClr val="FFFFFF"/>
        </a:lt1>
        <a:dk2>
          <a:srgbClr val="4D4D4D"/>
        </a:dk2>
        <a:lt2>
          <a:srgbClr val="0045A3"/>
        </a:lt2>
        <a:accent1>
          <a:srgbClr val="005AB6"/>
        </a:accent1>
        <a:accent2>
          <a:srgbClr val="0073CF"/>
        </a:accent2>
        <a:accent3>
          <a:srgbClr val="FFFFFF"/>
        </a:accent3>
        <a:accent4>
          <a:srgbClr val="404040"/>
        </a:accent4>
        <a:accent5>
          <a:srgbClr val="AAB5D7"/>
        </a:accent5>
        <a:accent6>
          <a:srgbClr val="0068BB"/>
        </a:accent6>
        <a:hlink>
          <a:srgbClr val="EE0808"/>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3">
        <a:dk1>
          <a:srgbClr val="4D4D4D"/>
        </a:dk1>
        <a:lt1>
          <a:srgbClr val="FFFFFF"/>
        </a:lt1>
        <a:dk2>
          <a:srgbClr val="4D4D4D"/>
        </a:dk2>
        <a:lt2>
          <a:srgbClr val="0045A3"/>
        </a:lt2>
        <a:accent1>
          <a:srgbClr val="005AB6"/>
        </a:accent1>
        <a:accent2>
          <a:srgbClr val="0073CF"/>
        </a:accent2>
        <a:accent3>
          <a:srgbClr val="FFFFFF"/>
        </a:accent3>
        <a:accent4>
          <a:srgbClr val="404040"/>
        </a:accent4>
        <a:accent5>
          <a:srgbClr val="AAB5D7"/>
        </a:accent5>
        <a:accent6>
          <a:srgbClr val="0068BB"/>
        </a:accent6>
        <a:hlink>
          <a:srgbClr val="F3B211"/>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4">
        <a:dk1>
          <a:srgbClr val="4D4D4D"/>
        </a:dk1>
        <a:lt1>
          <a:srgbClr val="FFFFFF"/>
        </a:lt1>
        <a:dk2>
          <a:srgbClr val="4D4D4D"/>
        </a:dk2>
        <a:lt2>
          <a:srgbClr val="0045A3"/>
        </a:lt2>
        <a:accent1>
          <a:srgbClr val="005AB6"/>
        </a:accent1>
        <a:accent2>
          <a:srgbClr val="0073CF"/>
        </a:accent2>
        <a:accent3>
          <a:srgbClr val="FFFFFF"/>
        </a:accent3>
        <a:accent4>
          <a:srgbClr val="404040"/>
        </a:accent4>
        <a:accent5>
          <a:srgbClr val="AAB5D7"/>
        </a:accent5>
        <a:accent6>
          <a:srgbClr val="0068BB"/>
        </a:accent6>
        <a:hlink>
          <a:srgbClr val="109B09"/>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5">
        <a:dk1>
          <a:srgbClr val="4D4D4D"/>
        </a:dk1>
        <a:lt1>
          <a:srgbClr val="FFFFFF"/>
        </a:lt1>
        <a:dk2>
          <a:srgbClr val="4D4D4D"/>
        </a:dk2>
        <a:lt2>
          <a:srgbClr val="025A9C"/>
        </a:lt2>
        <a:accent1>
          <a:srgbClr val="166FB2"/>
        </a:accent1>
        <a:accent2>
          <a:srgbClr val="3580B9"/>
        </a:accent2>
        <a:accent3>
          <a:srgbClr val="FFFFFF"/>
        </a:accent3>
        <a:accent4>
          <a:srgbClr val="404040"/>
        </a:accent4>
        <a:accent5>
          <a:srgbClr val="ABBBD5"/>
        </a:accent5>
        <a:accent6>
          <a:srgbClr val="2F73A7"/>
        </a:accent6>
        <a:hlink>
          <a:srgbClr val="559CCE"/>
        </a:hlink>
        <a:folHlink>
          <a:srgbClr val="DDDDDD"/>
        </a:folHlink>
      </a:clrScheme>
      <a:clrMap bg1="lt1" tx1="dk1" bg2="lt2" tx2="dk2" accent1="accent1" accent2="accent2" accent3="accent3" accent4="accent4" accent5="accent5" accent6="accent6" hlink="hlink" folHlink="folHlink"/>
    </a:extraClrScheme>
    <a:extraClrScheme>
      <a:clrScheme name="powerpoint-template-24 16">
        <a:dk1>
          <a:srgbClr val="4D4D4D"/>
        </a:dk1>
        <a:lt1>
          <a:srgbClr val="FFFFFF"/>
        </a:lt1>
        <a:dk2>
          <a:srgbClr val="4D4D4D"/>
        </a:dk2>
        <a:lt2>
          <a:srgbClr val="285E80"/>
        </a:lt2>
        <a:accent1>
          <a:srgbClr val="3E7A98"/>
        </a:accent1>
        <a:accent2>
          <a:srgbClr val="5A91AC"/>
        </a:accent2>
        <a:accent3>
          <a:srgbClr val="FFFFFF"/>
        </a:accent3>
        <a:accent4>
          <a:srgbClr val="404040"/>
        </a:accent4>
        <a:accent5>
          <a:srgbClr val="AFBECA"/>
        </a:accent5>
        <a:accent6>
          <a:srgbClr val="51839B"/>
        </a:accent6>
        <a:hlink>
          <a:srgbClr val="6C9FB8"/>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 PPT (5)</Template>
  <TotalTime>3354</TotalTime>
  <Words>780</Words>
  <Application>Microsoft Office PowerPoint</Application>
  <PresentationFormat>On-screen Show (4:3)</PresentationFormat>
  <Paragraphs>112</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Cambria Math</vt:lpstr>
      <vt:lpstr>Microsoft Sans Serif</vt:lpstr>
      <vt:lpstr>Verdana</vt:lpstr>
      <vt:lpstr>Theme PPT (5)</vt:lpstr>
      <vt:lpstr>Skynet</vt:lpstr>
      <vt:lpstr>Contents</vt:lpstr>
      <vt:lpstr>Introduction</vt:lpstr>
      <vt:lpstr>Drone security challenges </vt:lpstr>
      <vt:lpstr>international and local incidents </vt:lpstr>
      <vt:lpstr>international and local incidents </vt:lpstr>
      <vt:lpstr>SkyNet: The Deep learning Drone Hunter</vt:lpstr>
      <vt:lpstr>Main Software:</vt:lpstr>
      <vt:lpstr>Main Hardware:</vt:lpstr>
      <vt:lpstr>DJI MAVIC PRP II:</vt:lpstr>
      <vt:lpstr>Gathering the Data:</vt:lpstr>
      <vt:lpstr>Converting videos to Images:</vt:lpstr>
      <vt:lpstr>Labeling the Images:</vt:lpstr>
      <vt:lpstr>Training the System:</vt:lpstr>
      <vt:lpstr>Detection on Images:</vt:lpstr>
      <vt:lpstr>Detection on Video:</vt:lpstr>
      <vt:lpstr>Tracking method:</vt:lpstr>
      <vt:lpstr>Tracking method:</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Skynet</dc:title>
  <dc:creator>ksag3</dc:creator>
  <cp:lastModifiedBy>Afaq Ahmad</cp:lastModifiedBy>
  <cp:revision>32</cp:revision>
  <dcterms:created xsi:type="dcterms:W3CDTF">2020-04-17T19:01:39Z</dcterms:created>
  <dcterms:modified xsi:type="dcterms:W3CDTF">2020-04-20T08:23:47Z</dcterms:modified>
</cp:coreProperties>
</file>

<file path=docProps/thumbnail.jpeg>
</file>